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Inter"/>
      <p:regular r:id="rId22"/>
      <p:bold r:id="rId23"/>
    </p:embeddedFont>
    <p:embeddedFont>
      <p:font typeface="Bebas Neue"/>
      <p:regular r:id="rId24"/>
    </p:embeddedFont>
    <p:embeddedFont>
      <p:font typeface="Fira Sans Medium"/>
      <p:regular r:id="rId25"/>
      <p:bold r:id="rId26"/>
      <p:italic r:id="rId27"/>
      <p:boldItalic r:id="rId28"/>
    </p:embeddedFont>
    <p:embeddedFont>
      <p:font typeface="Fira Sans ExtraBold"/>
      <p:bold r:id="rId29"/>
      <p:boldItalic r:id="rId30"/>
    </p:embeddedFont>
    <p:embeddedFont>
      <p:font typeface="Fira Sans"/>
      <p:regular r:id="rId31"/>
      <p:bold r:id="rId32"/>
      <p:italic r:id="rId33"/>
      <p:boldItalic r:id="rId34"/>
    </p:embeddedFont>
    <p:embeddedFont>
      <p:font typeface="Lexend Deca"/>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8" name="Anonymous"/>
  <p:cmAuthor clrIdx="1" id="1" initials="" lastIdx="5" name="sinchal gajbhiy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Inter-regular.fntdata"/><Relationship Id="rId21" Type="http://schemas.openxmlformats.org/officeDocument/2006/relationships/slide" Target="slides/slide15.xml"/><Relationship Id="rId24" Type="http://schemas.openxmlformats.org/officeDocument/2006/relationships/font" Target="fonts/BebasNeue-regular.fntdata"/><Relationship Id="rId23" Type="http://schemas.openxmlformats.org/officeDocument/2006/relationships/font" Target="fonts/Inter-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FiraSansMedium-bold.fntdata"/><Relationship Id="rId25" Type="http://schemas.openxmlformats.org/officeDocument/2006/relationships/font" Target="fonts/FiraSansMedium-regular.fntdata"/><Relationship Id="rId28" Type="http://schemas.openxmlformats.org/officeDocument/2006/relationships/font" Target="fonts/FiraSansMedium-boldItalic.fntdata"/><Relationship Id="rId27" Type="http://schemas.openxmlformats.org/officeDocument/2006/relationships/font" Target="fonts/FiraSansMedium-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FiraSansExtraBold-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FiraSans-regular.fntdata"/><Relationship Id="rId30" Type="http://schemas.openxmlformats.org/officeDocument/2006/relationships/font" Target="fonts/FiraSansExtraBold-boldItalic.fntdata"/><Relationship Id="rId11" Type="http://schemas.openxmlformats.org/officeDocument/2006/relationships/slide" Target="slides/slide5.xml"/><Relationship Id="rId33" Type="http://schemas.openxmlformats.org/officeDocument/2006/relationships/font" Target="fonts/FiraSans-italic.fntdata"/><Relationship Id="rId10" Type="http://schemas.openxmlformats.org/officeDocument/2006/relationships/slide" Target="slides/slide4.xml"/><Relationship Id="rId32" Type="http://schemas.openxmlformats.org/officeDocument/2006/relationships/font" Target="fonts/FiraSans-bold.fntdata"/><Relationship Id="rId13" Type="http://schemas.openxmlformats.org/officeDocument/2006/relationships/slide" Target="slides/slide7.xml"/><Relationship Id="rId35" Type="http://schemas.openxmlformats.org/officeDocument/2006/relationships/font" Target="fonts/LexendDeca-regular.fntdata"/><Relationship Id="rId12" Type="http://schemas.openxmlformats.org/officeDocument/2006/relationships/slide" Target="slides/slide6.xml"/><Relationship Id="rId34" Type="http://schemas.openxmlformats.org/officeDocument/2006/relationships/font" Target="fonts/FiraSans-boldItalic.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LexendDeca-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8-19T09:21:40.943">
    <p:pos x="6000" y="0"/>
    <p:text>corrections hai thode</p:text>
  </p:cm>
  <p:cm authorId="1" idx="1" dt="2023-08-19T09:01:05.042">
    <p:pos x="6000" y="0"/>
    <p:text>Kya</p:text>
  </p:cm>
  <p:cm authorId="0" idx="2" dt="2023-08-19T09:01:11.686">
    <p:pos x="6000" y="0"/>
    <p:text>mein correct karti hoo</p:text>
  </p:cm>
  <p:cm authorId="1" idx="2" dt="2023-08-19T09:01:19.250">
    <p:pos x="6000" y="0"/>
    <p:text>ohk</p:text>
  </p:cm>
  <p:cm authorId="0" idx="3" dt="2023-08-19T09:01:35.490">
    <p:pos x="6000" y="0"/>
    <p:text>bullets ek do galAT JAGAH HAI</p:text>
  </p:cm>
  <p:cm authorId="1" idx="3" dt="2023-08-19T09:01:54.633">
    <p:pos x="6000" y="0"/>
    <p:text>ohk</p:text>
  </p:cm>
  <p:cm authorId="0" idx="4" dt="2023-08-19T09:02:45.376">
    <p:pos x="6000" y="0"/>
    <p:text>RECOMMENDATIONS KARNA HOGA</p:text>
  </p:cm>
  <p:cm authorId="0" idx="5" dt="2023-08-19T09:03:08.728">
    <p:pos x="6000" y="0"/>
    <p:text>01 HAI NA USME</p:text>
  </p:cm>
  <p:cm authorId="0" idx="6" dt="2023-08-19T09:09:51.341">
    <p:pos x="6000" y="0"/>
    <p:text>KPI3 ME EK BULLET COLUR BLUE EK BLACK</p:text>
  </p:cm>
  <p:cm authorId="1" idx="4" dt="2023-08-19T09:12:38.799">
    <p:pos x="6000" y="0"/>
    <p:text>abhi dekho</p:text>
  </p:cm>
  <p:cm authorId="0" idx="7" dt="2023-08-19T09:13:14.868">
    <p:pos x="6000" y="0"/>
    <p:text>ABHI BHI WO SUMMARIES KE NAMES NAHI DIKH RAHE</p:text>
  </p:cm>
  <p:cm authorId="0" idx="8" dt="2023-08-19T09:14:27.886">
    <p:pos x="6000" y="0"/>
    <p:text>PEHLE SE THEEK HAI</p:text>
  </p:cm>
  <p:cm authorId="1" idx="5" dt="2023-08-19T09:21:40.943">
    <p:pos x="6000" y="0"/>
    <p:text>abhi?</p:text>
  </p:cm>
</p:cmLst>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919702dec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919702dec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747b91a5e7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747b91a5e7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75424f3161_1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Google Shape;313;g275424f3161_1_2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75424f3161_1_3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g275424f3161_1_3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75424f3161_1_3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 name="Google Shape;341;g275424f3161_1_3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75424f3161_1_3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275424f3161_1_3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757c08c314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g2757c08c314_0_1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60fd7d42d1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g260fd7d42d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75424f316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g275424f3161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747b91a5e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747b91a5e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747b91a5e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747b91a5e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747b91a5e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747b91a5e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757c08c314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757c08c31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747b91a5e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747b91a5e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 name="Google Shape;11;p2"/>
          <p:cNvSpPr txBox="1"/>
          <p:nvPr/>
        </p:nvSpPr>
        <p:spPr>
          <a:xfrm>
            <a:off x="352450" y="285175"/>
            <a:ext cx="5540700" cy="10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chemeClr val="dk1"/>
                </a:solidFill>
                <a:highlight>
                  <a:srgbClr val="FFFFFF"/>
                </a:highlight>
                <a:latin typeface="Fira Sans"/>
                <a:ea typeface="Fira Sans"/>
                <a:cs typeface="Fira Sans"/>
                <a:sym typeface="Fira Sans"/>
              </a:rPr>
              <a:t>Healthcare Infographics</a:t>
            </a:r>
            <a:endParaRPr b="1" sz="2800">
              <a:latin typeface="Fira Sans"/>
              <a:ea typeface="Fira Sans"/>
              <a:cs typeface="Fira Sans"/>
              <a:sym typeface="Fira Sans"/>
            </a:endParaRPr>
          </a:p>
        </p:txBody>
      </p:sp>
    </p:spTree>
  </p:cSld>
  <p:clrMapOvr>
    <a:masterClrMapping/>
  </p:clrMapOvr>
  <p:extLst>
    <p:ext uri="{DCECCB84-F9BA-43D5-87BE-67443E8EF086}">
      <p15:sldGuideLst>
        <p15:guide id="1" orient="horz" pos="257">
          <p15:clr>
            <a:srgbClr val="FA7B17"/>
          </p15:clr>
        </p15:guide>
        <p15:guide id="2" pos="288">
          <p15:clr>
            <a:srgbClr val="FA7B17"/>
          </p15:clr>
        </p15:guide>
        <p15:guide id="3" orient="horz" pos="2983">
          <p15:clr>
            <a:srgbClr val="FA7B17"/>
          </p15:clr>
        </p15:guide>
        <p15:guide id="4" pos="5472">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sp>
        <p:nvSpPr>
          <p:cNvPr id="44" name="Google Shape;44;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5" name="Google Shape;45;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6" name="Google Shape;46;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
        <p:nvSpPr>
          <p:cNvPr id="48" name="Google Shape;4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49" name="Shape 49"/>
        <p:cNvGrpSpPr/>
        <p:nvPr/>
      </p:nvGrpSpPr>
      <p:grpSpPr>
        <a:xfrm>
          <a:off x="0" y="0"/>
          <a:ext cx="0" cy="0"/>
          <a:chOff x="0" y="0"/>
          <a:chExt cx="0" cy="0"/>
        </a:xfrm>
      </p:grpSpPr>
      <p:sp>
        <p:nvSpPr>
          <p:cNvPr id="50" name="Google Shape;50;p13"/>
          <p:cNvSpPr/>
          <p:nvPr/>
        </p:nvSpPr>
        <p:spPr>
          <a:xfrm>
            <a:off x="5250" y="3390175"/>
            <a:ext cx="9133500" cy="17535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13"/>
          <p:cNvSpPr txBox="1"/>
          <p:nvPr>
            <p:ph idx="1" type="subTitle"/>
          </p:nvPr>
        </p:nvSpPr>
        <p:spPr>
          <a:xfrm>
            <a:off x="715100" y="1520063"/>
            <a:ext cx="2293500" cy="8229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chemeClr val="dk1"/>
              </a:buClr>
              <a:buSzPts val="2400"/>
              <a:buFont typeface="Bebas Neue"/>
              <a:buNone/>
              <a:defRPr b="1" sz="2400">
                <a:solidFill>
                  <a:schemeClr val="lt2"/>
                </a:solidFill>
                <a:latin typeface="Lexend Deca"/>
                <a:ea typeface="Lexend Deca"/>
                <a:cs typeface="Lexend Deca"/>
                <a:sym typeface="Lexend De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2" name="Google Shape;52;p13"/>
          <p:cNvSpPr txBox="1"/>
          <p:nvPr>
            <p:ph idx="2" type="subTitle"/>
          </p:nvPr>
        </p:nvSpPr>
        <p:spPr>
          <a:xfrm>
            <a:off x="3159750" y="1520063"/>
            <a:ext cx="2293500" cy="8229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chemeClr val="dk1"/>
              </a:buClr>
              <a:buSzPts val="2400"/>
              <a:buFont typeface="Bebas Neue"/>
              <a:buNone/>
              <a:defRPr b="1" sz="2400">
                <a:solidFill>
                  <a:schemeClr val="lt2"/>
                </a:solidFill>
                <a:latin typeface="Lexend Deca"/>
                <a:ea typeface="Lexend Deca"/>
                <a:cs typeface="Lexend Deca"/>
                <a:sym typeface="Lexend De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3" name="Google Shape;53;p13"/>
          <p:cNvSpPr txBox="1"/>
          <p:nvPr>
            <p:ph idx="3" type="subTitle"/>
          </p:nvPr>
        </p:nvSpPr>
        <p:spPr>
          <a:xfrm>
            <a:off x="715100" y="2243663"/>
            <a:ext cx="22935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 name="Google Shape;54;p13"/>
          <p:cNvSpPr txBox="1"/>
          <p:nvPr>
            <p:ph idx="4" type="subTitle"/>
          </p:nvPr>
        </p:nvSpPr>
        <p:spPr>
          <a:xfrm>
            <a:off x="3159750" y="2243663"/>
            <a:ext cx="22935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 name="Google Shape;55;p1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3500"/>
              <a:buNone/>
              <a:defRPr/>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56" name="Shape 56"/>
        <p:cNvGrpSpPr/>
        <p:nvPr/>
      </p:nvGrpSpPr>
      <p:grpSpPr>
        <a:xfrm>
          <a:off x="0" y="0"/>
          <a:ext cx="0" cy="0"/>
          <a:chOff x="0" y="0"/>
          <a:chExt cx="0" cy="0"/>
        </a:xfrm>
      </p:grpSpPr>
      <p:sp>
        <p:nvSpPr>
          <p:cNvPr id="57" name="Google Shape;57;p14"/>
          <p:cNvSpPr/>
          <p:nvPr/>
        </p:nvSpPr>
        <p:spPr>
          <a:xfrm>
            <a:off x="-12129" y="0"/>
            <a:ext cx="55998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4"/>
          <p:cNvSpPr txBox="1"/>
          <p:nvPr>
            <p:ph type="title"/>
          </p:nvPr>
        </p:nvSpPr>
        <p:spPr>
          <a:xfrm>
            <a:off x="1192433" y="2639425"/>
            <a:ext cx="3248700" cy="12588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SzPts val="3600"/>
              <a:buNone/>
              <a:defRPr sz="3600">
                <a:solidFill>
                  <a:schemeClr val="accent2"/>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59" name="Google Shape;59;p14"/>
          <p:cNvSpPr txBox="1"/>
          <p:nvPr>
            <p:ph idx="2" type="title"/>
          </p:nvPr>
        </p:nvSpPr>
        <p:spPr>
          <a:xfrm>
            <a:off x="1360608" y="1259450"/>
            <a:ext cx="3080400" cy="841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6000"/>
              <a:buNone/>
              <a:defRPr sz="7000">
                <a:solidFill>
                  <a:schemeClr val="dk2"/>
                </a:solidFill>
              </a:defRPr>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60" name="Google Shape;60;p14"/>
          <p:cNvSpPr txBox="1"/>
          <p:nvPr>
            <p:ph idx="1" type="subTitle"/>
          </p:nvPr>
        </p:nvSpPr>
        <p:spPr>
          <a:xfrm>
            <a:off x="1192433" y="3789550"/>
            <a:ext cx="2739600" cy="6462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1400"/>
              <a:buNone/>
              <a:defRPr>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61" name="Shape 61"/>
        <p:cNvGrpSpPr/>
        <p:nvPr/>
      </p:nvGrpSpPr>
      <p:grpSpPr>
        <a:xfrm>
          <a:off x="0" y="0"/>
          <a:ext cx="0" cy="0"/>
          <a:chOff x="0" y="0"/>
          <a:chExt cx="0" cy="0"/>
        </a:xfrm>
      </p:grpSpPr>
      <p:sp>
        <p:nvSpPr>
          <p:cNvPr id="62" name="Google Shape;62;p15"/>
          <p:cNvSpPr/>
          <p:nvPr/>
        </p:nvSpPr>
        <p:spPr>
          <a:xfrm>
            <a:off x="5912475" y="0"/>
            <a:ext cx="32316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5"/>
          <p:cNvSpPr txBox="1"/>
          <p:nvPr>
            <p:ph type="ctrTitle"/>
          </p:nvPr>
        </p:nvSpPr>
        <p:spPr>
          <a:xfrm>
            <a:off x="1239000" y="535000"/>
            <a:ext cx="4359000" cy="1577700"/>
          </a:xfrm>
          <a:prstGeom prst="rect">
            <a:avLst/>
          </a:prstGeom>
          <a:noFill/>
          <a:ln>
            <a:noFill/>
          </a:ln>
        </p:spPr>
        <p:txBody>
          <a:bodyPr anchorCtr="0" anchor="b" bIns="91425" lIns="91425" spcFirstLastPara="1" rIns="91425" wrap="square" tIns="91425">
            <a:noAutofit/>
          </a:bodyPr>
          <a:lstStyle>
            <a:lvl1pPr lvl="0" rtl="0" algn="l">
              <a:lnSpc>
                <a:spcPct val="9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64" name="Google Shape;64;p15"/>
          <p:cNvSpPr txBox="1"/>
          <p:nvPr>
            <p:ph idx="1" type="subTitle"/>
          </p:nvPr>
        </p:nvSpPr>
        <p:spPr>
          <a:xfrm>
            <a:off x="1239000" y="2025100"/>
            <a:ext cx="2846100" cy="7161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 name="Google Shape;17;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8" name="Google Shape;18;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 name="Google Shape;22;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 name="Google Shape;26;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9" name="Google Shape;29;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 name="Shape 31"/>
        <p:cNvGrpSpPr/>
        <p:nvPr/>
      </p:nvGrpSpPr>
      <p:grpSpPr>
        <a:xfrm>
          <a:off x="0" y="0"/>
          <a:ext cx="0" cy="0"/>
          <a:chOff x="0" y="0"/>
          <a:chExt cx="0" cy="0"/>
        </a:xfrm>
      </p:grpSpPr>
      <p:sp>
        <p:nvSpPr>
          <p:cNvPr id="32" name="Google Shape;32;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3" name="Google Shape;3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 name="Shape 34"/>
        <p:cNvGrpSpPr/>
        <p:nvPr/>
      </p:nvGrpSpPr>
      <p:grpSpPr>
        <a:xfrm>
          <a:off x="0" y="0"/>
          <a:ext cx="0" cy="0"/>
          <a:chOff x="0" y="0"/>
          <a:chExt cx="0" cy="0"/>
        </a:xfrm>
      </p:grpSpPr>
      <p:sp>
        <p:nvSpPr>
          <p:cNvPr id="35" name="Google Shape;35;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7" name="Google Shape;37;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8" name="Google Shape;38;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9" name="Google Shape;3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sp>
        <p:nvSpPr>
          <p:cNvPr id="41" name="Google Shape;41;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2" name="Google Shape;42;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comments" Target="../comments/comment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6"/>
          <p:cNvSpPr/>
          <p:nvPr/>
        </p:nvSpPr>
        <p:spPr>
          <a:xfrm>
            <a:off x="649869" y="1488303"/>
            <a:ext cx="2254688" cy="1838323"/>
          </a:xfrm>
          <a:custGeom>
            <a:rect b="b" l="l" r="r" t="t"/>
            <a:pathLst>
              <a:path extrusionOk="0" h="26748" w="32805">
                <a:moveTo>
                  <a:pt x="17559" y="7088"/>
                </a:moveTo>
                <a:cubicBezTo>
                  <a:pt x="17722" y="7088"/>
                  <a:pt x="17862" y="7228"/>
                  <a:pt x="17862" y="7391"/>
                </a:cubicBezTo>
                <a:lnTo>
                  <a:pt x="17862" y="8862"/>
                </a:lnTo>
                <a:lnTo>
                  <a:pt x="17862" y="11804"/>
                </a:lnTo>
                <a:lnTo>
                  <a:pt x="18259" y="11804"/>
                </a:lnTo>
                <a:lnTo>
                  <a:pt x="22298" y="11828"/>
                </a:lnTo>
                <a:cubicBezTo>
                  <a:pt x="22462" y="11828"/>
                  <a:pt x="22578" y="11944"/>
                  <a:pt x="22602" y="12108"/>
                </a:cubicBezTo>
                <a:lnTo>
                  <a:pt x="22602" y="14606"/>
                </a:lnTo>
                <a:cubicBezTo>
                  <a:pt x="22578" y="14769"/>
                  <a:pt x="22462" y="14910"/>
                  <a:pt x="22298" y="14910"/>
                </a:cubicBezTo>
                <a:lnTo>
                  <a:pt x="17909" y="14910"/>
                </a:lnTo>
                <a:lnTo>
                  <a:pt x="17909" y="15283"/>
                </a:lnTo>
                <a:lnTo>
                  <a:pt x="17909" y="19322"/>
                </a:lnTo>
                <a:cubicBezTo>
                  <a:pt x="17909" y="19416"/>
                  <a:pt x="17862" y="19486"/>
                  <a:pt x="17815" y="19533"/>
                </a:cubicBezTo>
                <a:cubicBezTo>
                  <a:pt x="17745" y="19603"/>
                  <a:pt x="17675" y="19626"/>
                  <a:pt x="17605" y="19626"/>
                </a:cubicBezTo>
                <a:lnTo>
                  <a:pt x="15084" y="19626"/>
                </a:lnTo>
                <a:cubicBezTo>
                  <a:pt x="14944" y="19626"/>
                  <a:pt x="14803" y="19486"/>
                  <a:pt x="14803" y="19346"/>
                </a:cubicBezTo>
                <a:lnTo>
                  <a:pt x="14803" y="17851"/>
                </a:lnTo>
                <a:lnTo>
                  <a:pt x="14803" y="14933"/>
                </a:lnTo>
                <a:lnTo>
                  <a:pt x="10344" y="14933"/>
                </a:lnTo>
                <a:cubicBezTo>
                  <a:pt x="10181" y="14933"/>
                  <a:pt x="10064" y="14793"/>
                  <a:pt x="10064" y="14629"/>
                </a:cubicBezTo>
                <a:lnTo>
                  <a:pt x="10064" y="12084"/>
                </a:lnTo>
                <a:cubicBezTo>
                  <a:pt x="10064" y="11944"/>
                  <a:pt x="10204" y="11804"/>
                  <a:pt x="10367" y="11804"/>
                </a:cubicBezTo>
                <a:lnTo>
                  <a:pt x="14757" y="11804"/>
                </a:lnTo>
                <a:lnTo>
                  <a:pt x="14757" y="11431"/>
                </a:lnTo>
                <a:lnTo>
                  <a:pt x="14757" y="7391"/>
                </a:lnTo>
                <a:cubicBezTo>
                  <a:pt x="14757" y="7228"/>
                  <a:pt x="14897" y="7111"/>
                  <a:pt x="15060" y="7088"/>
                </a:cubicBezTo>
                <a:close/>
                <a:moveTo>
                  <a:pt x="9676" y="1"/>
                </a:moveTo>
                <a:cubicBezTo>
                  <a:pt x="9537" y="1"/>
                  <a:pt x="9402" y="5"/>
                  <a:pt x="9270" y="13"/>
                </a:cubicBezTo>
                <a:cubicBezTo>
                  <a:pt x="2452" y="434"/>
                  <a:pt x="1" y="8092"/>
                  <a:pt x="2756" y="13345"/>
                </a:cubicBezTo>
                <a:cubicBezTo>
                  <a:pt x="4273" y="16170"/>
                  <a:pt x="6445" y="18645"/>
                  <a:pt x="8826" y="20887"/>
                </a:cubicBezTo>
                <a:cubicBezTo>
                  <a:pt x="9503" y="21494"/>
                  <a:pt x="10484" y="22334"/>
                  <a:pt x="11535" y="23198"/>
                </a:cubicBezTo>
                <a:cubicBezTo>
                  <a:pt x="13659" y="24949"/>
                  <a:pt x="15994" y="26724"/>
                  <a:pt x="15994" y="26724"/>
                </a:cubicBezTo>
                <a:lnTo>
                  <a:pt x="16018" y="26747"/>
                </a:lnTo>
                <a:cubicBezTo>
                  <a:pt x="16018" y="26747"/>
                  <a:pt x="21388" y="22965"/>
                  <a:pt x="23442" y="21167"/>
                </a:cubicBezTo>
                <a:cubicBezTo>
                  <a:pt x="25941" y="19042"/>
                  <a:pt x="28205" y="16637"/>
                  <a:pt x="29816" y="13882"/>
                </a:cubicBezTo>
                <a:cubicBezTo>
                  <a:pt x="32805" y="8746"/>
                  <a:pt x="29956" y="971"/>
                  <a:pt x="23162" y="270"/>
                </a:cubicBezTo>
                <a:cubicBezTo>
                  <a:pt x="22951" y="249"/>
                  <a:pt x="22734" y="239"/>
                  <a:pt x="22515" y="239"/>
                </a:cubicBezTo>
                <a:cubicBezTo>
                  <a:pt x="20072" y="239"/>
                  <a:pt x="17258" y="1527"/>
                  <a:pt x="16508" y="3562"/>
                </a:cubicBezTo>
                <a:cubicBezTo>
                  <a:pt x="15799" y="1414"/>
                  <a:pt x="12233" y="1"/>
                  <a:pt x="9676" y="1"/>
                </a:cubicBezTo>
                <a:close/>
              </a:path>
            </a:pathLst>
          </a:custGeom>
          <a:solidFill>
            <a:srgbClr val="375D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F5980"/>
              </a:solidFill>
            </a:endParaRPr>
          </a:p>
        </p:txBody>
      </p:sp>
      <p:sp>
        <p:nvSpPr>
          <p:cNvPr id="70" name="Google Shape;70;p16"/>
          <p:cNvSpPr txBox="1"/>
          <p:nvPr/>
        </p:nvSpPr>
        <p:spPr>
          <a:xfrm>
            <a:off x="5612125" y="1412250"/>
            <a:ext cx="3316200" cy="23190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sz="5000">
                <a:solidFill>
                  <a:srgbClr val="375DA1"/>
                </a:solidFill>
                <a:latin typeface="Fira Sans"/>
                <a:ea typeface="Fira Sans"/>
                <a:cs typeface="Fira Sans"/>
                <a:sym typeface="Fira Sans"/>
              </a:rPr>
              <a:t>Dialysis of Patients</a:t>
            </a:r>
            <a:endParaRPr b="1" sz="5000">
              <a:solidFill>
                <a:srgbClr val="375DA1"/>
              </a:solidFill>
              <a:latin typeface="Fira Sans"/>
              <a:ea typeface="Fira Sans"/>
              <a:cs typeface="Fira Sans"/>
              <a:sym typeface="Fira Sans"/>
            </a:endParaRPr>
          </a:p>
        </p:txBody>
      </p:sp>
      <p:grpSp>
        <p:nvGrpSpPr>
          <p:cNvPr id="71" name="Google Shape;71;p16"/>
          <p:cNvGrpSpPr/>
          <p:nvPr/>
        </p:nvGrpSpPr>
        <p:grpSpPr>
          <a:xfrm>
            <a:off x="197543" y="182476"/>
            <a:ext cx="5102584" cy="4778530"/>
            <a:chOff x="176425" y="635025"/>
            <a:chExt cx="5601080" cy="5245368"/>
          </a:xfrm>
        </p:grpSpPr>
        <p:sp>
          <p:nvSpPr>
            <p:cNvPr id="72" name="Google Shape;72;p16"/>
            <p:cNvSpPr/>
            <p:nvPr/>
          </p:nvSpPr>
          <p:spPr>
            <a:xfrm>
              <a:off x="176425" y="635025"/>
              <a:ext cx="5601080" cy="5245368"/>
            </a:xfrm>
            <a:custGeom>
              <a:rect b="b" l="l" r="r" t="t"/>
              <a:pathLst>
                <a:path extrusionOk="0" h="61683" w="65866">
                  <a:moveTo>
                    <a:pt x="58447" y="5148"/>
                  </a:moveTo>
                  <a:cubicBezTo>
                    <a:pt x="61149" y="5148"/>
                    <a:pt x="63660" y="7364"/>
                    <a:pt x="63507" y="10460"/>
                  </a:cubicBezTo>
                  <a:cubicBezTo>
                    <a:pt x="63391" y="12865"/>
                    <a:pt x="61593" y="14849"/>
                    <a:pt x="59211" y="15200"/>
                  </a:cubicBezTo>
                  <a:lnTo>
                    <a:pt x="59305" y="13308"/>
                  </a:lnTo>
                  <a:lnTo>
                    <a:pt x="57343" y="13215"/>
                  </a:lnTo>
                  <a:lnTo>
                    <a:pt x="57250" y="15083"/>
                  </a:lnTo>
                  <a:cubicBezTo>
                    <a:pt x="53117" y="14056"/>
                    <a:pt x="52043" y="8686"/>
                    <a:pt x="55476" y="6141"/>
                  </a:cubicBezTo>
                  <a:cubicBezTo>
                    <a:pt x="56407" y="5456"/>
                    <a:pt x="57441" y="5148"/>
                    <a:pt x="58447" y="5148"/>
                  </a:cubicBezTo>
                  <a:close/>
                  <a:moveTo>
                    <a:pt x="5440" y="0"/>
                  </a:moveTo>
                  <a:lnTo>
                    <a:pt x="5440" y="957"/>
                  </a:lnTo>
                  <a:lnTo>
                    <a:pt x="1775" y="957"/>
                  </a:lnTo>
                  <a:cubicBezTo>
                    <a:pt x="1705" y="957"/>
                    <a:pt x="1611" y="981"/>
                    <a:pt x="1541" y="1004"/>
                  </a:cubicBezTo>
                  <a:cubicBezTo>
                    <a:pt x="654" y="1144"/>
                    <a:pt x="0" y="1938"/>
                    <a:pt x="47" y="2825"/>
                  </a:cubicBezTo>
                  <a:lnTo>
                    <a:pt x="47" y="17558"/>
                  </a:lnTo>
                  <a:cubicBezTo>
                    <a:pt x="47" y="25987"/>
                    <a:pt x="2312" y="34812"/>
                    <a:pt x="8242" y="41069"/>
                  </a:cubicBezTo>
                  <a:cubicBezTo>
                    <a:pt x="10881" y="43825"/>
                    <a:pt x="14219" y="45832"/>
                    <a:pt x="17978" y="46533"/>
                  </a:cubicBezTo>
                  <a:cubicBezTo>
                    <a:pt x="19076" y="50596"/>
                    <a:pt x="21014" y="54565"/>
                    <a:pt x="24726" y="57577"/>
                  </a:cubicBezTo>
                  <a:cubicBezTo>
                    <a:pt x="27986" y="60224"/>
                    <a:pt x="32695" y="61683"/>
                    <a:pt x="37355" y="61683"/>
                  </a:cubicBezTo>
                  <a:cubicBezTo>
                    <a:pt x="40340" y="61683"/>
                    <a:pt x="43304" y="61085"/>
                    <a:pt x="45856" y="59818"/>
                  </a:cubicBezTo>
                  <a:cubicBezTo>
                    <a:pt x="52113" y="56713"/>
                    <a:pt x="55149" y="50922"/>
                    <a:pt x="56876" y="45576"/>
                  </a:cubicBezTo>
                  <a:cubicBezTo>
                    <a:pt x="57647" y="43147"/>
                    <a:pt x="58231" y="40673"/>
                    <a:pt x="58581" y="38128"/>
                  </a:cubicBezTo>
                  <a:cubicBezTo>
                    <a:pt x="58814" y="36820"/>
                    <a:pt x="58931" y="35489"/>
                    <a:pt x="58978" y="34158"/>
                  </a:cubicBezTo>
                  <a:lnTo>
                    <a:pt x="58978" y="33972"/>
                  </a:lnTo>
                  <a:cubicBezTo>
                    <a:pt x="59001" y="33505"/>
                    <a:pt x="58721" y="33084"/>
                    <a:pt x="58301" y="32874"/>
                  </a:cubicBezTo>
                  <a:lnTo>
                    <a:pt x="59071" y="17488"/>
                  </a:lnTo>
                  <a:cubicBezTo>
                    <a:pt x="62924" y="17161"/>
                    <a:pt x="65866" y="13916"/>
                    <a:pt x="65795" y="10063"/>
                  </a:cubicBezTo>
                  <a:cubicBezTo>
                    <a:pt x="65725" y="6187"/>
                    <a:pt x="62690" y="3035"/>
                    <a:pt x="58838" y="2848"/>
                  </a:cubicBezTo>
                  <a:lnTo>
                    <a:pt x="58838" y="2872"/>
                  </a:lnTo>
                  <a:cubicBezTo>
                    <a:pt x="58704" y="2865"/>
                    <a:pt x="58570" y="2861"/>
                    <a:pt x="58438" y="2861"/>
                  </a:cubicBezTo>
                  <a:cubicBezTo>
                    <a:pt x="54755" y="2861"/>
                    <a:pt x="51608" y="5643"/>
                    <a:pt x="51180" y="9339"/>
                  </a:cubicBezTo>
                  <a:cubicBezTo>
                    <a:pt x="50736" y="13168"/>
                    <a:pt x="53328" y="16717"/>
                    <a:pt x="57133" y="17418"/>
                  </a:cubicBezTo>
                  <a:lnTo>
                    <a:pt x="56339" y="32804"/>
                  </a:lnTo>
                  <a:cubicBezTo>
                    <a:pt x="55849" y="32944"/>
                    <a:pt x="55499" y="33388"/>
                    <a:pt x="55476" y="33902"/>
                  </a:cubicBezTo>
                  <a:cubicBezTo>
                    <a:pt x="55452" y="34789"/>
                    <a:pt x="55359" y="35676"/>
                    <a:pt x="55265" y="36540"/>
                  </a:cubicBezTo>
                  <a:cubicBezTo>
                    <a:pt x="55149" y="37497"/>
                    <a:pt x="55009" y="38454"/>
                    <a:pt x="54845" y="39412"/>
                  </a:cubicBezTo>
                  <a:cubicBezTo>
                    <a:pt x="54798" y="39692"/>
                    <a:pt x="54752" y="39949"/>
                    <a:pt x="54682" y="40229"/>
                  </a:cubicBezTo>
                  <a:cubicBezTo>
                    <a:pt x="54682" y="40252"/>
                    <a:pt x="54682" y="40299"/>
                    <a:pt x="54682" y="40299"/>
                  </a:cubicBezTo>
                  <a:lnTo>
                    <a:pt x="54682" y="40346"/>
                  </a:lnTo>
                  <a:cubicBezTo>
                    <a:pt x="54635" y="40509"/>
                    <a:pt x="54612" y="40673"/>
                    <a:pt x="54565" y="40813"/>
                  </a:cubicBezTo>
                  <a:cubicBezTo>
                    <a:pt x="54448" y="41420"/>
                    <a:pt x="54285" y="42027"/>
                    <a:pt x="54145" y="42634"/>
                  </a:cubicBezTo>
                  <a:cubicBezTo>
                    <a:pt x="53468" y="45295"/>
                    <a:pt x="52464" y="47864"/>
                    <a:pt x="51156" y="50292"/>
                  </a:cubicBezTo>
                  <a:cubicBezTo>
                    <a:pt x="51109" y="50409"/>
                    <a:pt x="51039" y="50525"/>
                    <a:pt x="50969" y="50666"/>
                  </a:cubicBezTo>
                  <a:cubicBezTo>
                    <a:pt x="50972" y="50658"/>
                    <a:pt x="50972" y="50654"/>
                    <a:pt x="50971" y="50654"/>
                  </a:cubicBezTo>
                  <a:lnTo>
                    <a:pt x="50971" y="50654"/>
                  </a:lnTo>
                  <a:cubicBezTo>
                    <a:pt x="50958" y="50654"/>
                    <a:pt x="50824" y="50883"/>
                    <a:pt x="50783" y="50946"/>
                  </a:cubicBezTo>
                  <a:cubicBezTo>
                    <a:pt x="50596" y="51273"/>
                    <a:pt x="50386" y="51576"/>
                    <a:pt x="50176" y="51903"/>
                  </a:cubicBezTo>
                  <a:cubicBezTo>
                    <a:pt x="49779" y="52487"/>
                    <a:pt x="49335" y="53047"/>
                    <a:pt x="48868" y="53631"/>
                  </a:cubicBezTo>
                  <a:cubicBezTo>
                    <a:pt x="48658" y="53888"/>
                    <a:pt x="48424" y="54144"/>
                    <a:pt x="48191" y="54401"/>
                  </a:cubicBezTo>
                  <a:cubicBezTo>
                    <a:pt x="48074" y="54518"/>
                    <a:pt x="47981" y="54635"/>
                    <a:pt x="47864" y="54752"/>
                  </a:cubicBezTo>
                  <a:lnTo>
                    <a:pt x="47631" y="54985"/>
                  </a:lnTo>
                  <a:lnTo>
                    <a:pt x="47514" y="55078"/>
                  </a:lnTo>
                  <a:cubicBezTo>
                    <a:pt x="47000" y="55545"/>
                    <a:pt x="46463" y="55989"/>
                    <a:pt x="45903" y="56386"/>
                  </a:cubicBezTo>
                  <a:cubicBezTo>
                    <a:pt x="45599" y="56596"/>
                    <a:pt x="45319" y="56783"/>
                    <a:pt x="45016" y="56970"/>
                  </a:cubicBezTo>
                  <a:cubicBezTo>
                    <a:pt x="44876" y="57063"/>
                    <a:pt x="44735" y="57156"/>
                    <a:pt x="44595" y="57226"/>
                  </a:cubicBezTo>
                  <a:cubicBezTo>
                    <a:pt x="44683" y="57172"/>
                    <a:pt x="44717" y="57150"/>
                    <a:pt x="44715" y="57150"/>
                  </a:cubicBezTo>
                  <a:lnTo>
                    <a:pt x="44715" y="57150"/>
                  </a:lnTo>
                  <a:cubicBezTo>
                    <a:pt x="44711" y="57150"/>
                    <a:pt x="44334" y="57377"/>
                    <a:pt x="44245" y="57413"/>
                  </a:cubicBezTo>
                  <a:cubicBezTo>
                    <a:pt x="43568" y="57763"/>
                    <a:pt x="42844" y="58067"/>
                    <a:pt x="42097" y="58300"/>
                  </a:cubicBezTo>
                  <a:lnTo>
                    <a:pt x="41864" y="58370"/>
                  </a:lnTo>
                  <a:lnTo>
                    <a:pt x="41840" y="58370"/>
                  </a:lnTo>
                  <a:cubicBezTo>
                    <a:pt x="41677" y="58417"/>
                    <a:pt x="41490" y="58464"/>
                    <a:pt x="41303" y="58511"/>
                  </a:cubicBezTo>
                  <a:cubicBezTo>
                    <a:pt x="40883" y="58627"/>
                    <a:pt x="40463" y="58697"/>
                    <a:pt x="40019" y="58791"/>
                  </a:cubicBezTo>
                  <a:cubicBezTo>
                    <a:pt x="39575" y="58861"/>
                    <a:pt x="39202" y="58884"/>
                    <a:pt x="38782" y="58931"/>
                  </a:cubicBezTo>
                  <a:lnTo>
                    <a:pt x="38525" y="58931"/>
                  </a:lnTo>
                  <a:cubicBezTo>
                    <a:pt x="38245" y="58931"/>
                    <a:pt x="37964" y="58954"/>
                    <a:pt x="37708" y="58978"/>
                  </a:cubicBezTo>
                  <a:cubicBezTo>
                    <a:pt x="36727" y="58978"/>
                    <a:pt x="35770" y="58931"/>
                    <a:pt x="34812" y="58814"/>
                  </a:cubicBezTo>
                  <a:lnTo>
                    <a:pt x="34789" y="58814"/>
                  </a:lnTo>
                  <a:lnTo>
                    <a:pt x="34532" y="58791"/>
                  </a:lnTo>
                  <a:cubicBezTo>
                    <a:pt x="34322" y="58744"/>
                    <a:pt x="34135" y="58721"/>
                    <a:pt x="33925" y="58674"/>
                  </a:cubicBezTo>
                  <a:cubicBezTo>
                    <a:pt x="33458" y="58604"/>
                    <a:pt x="32991" y="58487"/>
                    <a:pt x="32524" y="58370"/>
                  </a:cubicBezTo>
                  <a:cubicBezTo>
                    <a:pt x="32151" y="58277"/>
                    <a:pt x="31801" y="58160"/>
                    <a:pt x="31427" y="58044"/>
                  </a:cubicBezTo>
                  <a:lnTo>
                    <a:pt x="31404" y="58044"/>
                  </a:lnTo>
                  <a:lnTo>
                    <a:pt x="31170" y="57950"/>
                  </a:lnTo>
                  <a:cubicBezTo>
                    <a:pt x="30937" y="57880"/>
                    <a:pt x="30727" y="57787"/>
                    <a:pt x="30493" y="57693"/>
                  </a:cubicBezTo>
                  <a:cubicBezTo>
                    <a:pt x="30166" y="57553"/>
                    <a:pt x="29863" y="57390"/>
                    <a:pt x="29559" y="57226"/>
                  </a:cubicBezTo>
                  <a:cubicBezTo>
                    <a:pt x="29372" y="57156"/>
                    <a:pt x="29209" y="57063"/>
                    <a:pt x="29045" y="56970"/>
                  </a:cubicBezTo>
                  <a:cubicBezTo>
                    <a:pt x="28964" y="56929"/>
                    <a:pt x="28619" y="56695"/>
                    <a:pt x="28606" y="56695"/>
                  </a:cubicBezTo>
                  <a:cubicBezTo>
                    <a:pt x="28604" y="56695"/>
                    <a:pt x="28610" y="56700"/>
                    <a:pt x="28625" y="56713"/>
                  </a:cubicBezTo>
                  <a:cubicBezTo>
                    <a:pt x="28041" y="56339"/>
                    <a:pt x="27481" y="55919"/>
                    <a:pt x="26967" y="55475"/>
                  </a:cubicBezTo>
                  <a:cubicBezTo>
                    <a:pt x="26711" y="55265"/>
                    <a:pt x="26477" y="55032"/>
                    <a:pt x="26244" y="54822"/>
                  </a:cubicBezTo>
                  <a:cubicBezTo>
                    <a:pt x="26186" y="54764"/>
                    <a:pt x="25968" y="54530"/>
                    <a:pt x="25961" y="54530"/>
                  </a:cubicBezTo>
                  <a:lnTo>
                    <a:pt x="25961" y="54530"/>
                  </a:lnTo>
                  <a:cubicBezTo>
                    <a:pt x="25959" y="54530"/>
                    <a:pt x="25967" y="54540"/>
                    <a:pt x="25987" y="54565"/>
                  </a:cubicBezTo>
                  <a:cubicBezTo>
                    <a:pt x="25870" y="54425"/>
                    <a:pt x="25753" y="54308"/>
                    <a:pt x="25637" y="54168"/>
                  </a:cubicBezTo>
                  <a:cubicBezTo>
                    <a:pt x="24726" y="53117"/>
                    <a:pt x="23932" y="51950"/>
                    <a:pt x="23255" y="50712"/>
                  </a:cubicBezTo>
                  <a:cubicBezTo>
                    <a:pt x="23255" y="50689"/>
                    <a:pt x="23232" y="50666"/>
                    <a:pt x="23232" y="50642"/>
                  </a:cubicBezTo>
                  <a:lnTo>
                    <a:pt x="23162" y="50525"/>
                  </a:lnTo>
                  <a:cubicBezTo>
                    <a:pt x="23115" y="50385"/>
                    <a:pt x="23045" y="50245"/>
                    <a:pt x="22975" y="50105"/>
                  </a:cubicBezTo>
                  <a:cubicBezTo>
                    <a:pt x="22811" y="49778"/>
                    <a:pt x="22671" y="49451"/>
                    <a:pt x="22531" y="49125"/>
                  </a:cubicBezTo>
                  <a:cubicBezTo>
                    <a:pt x="22251" y="48494"/>
                    <a:pt x="22018" y="47840"/>
                    <a:pt x="21808" y="47210"/>
                  </a:cubicBezTo>
                  <a:cubicBezTo>
                    <a:pt x="21761" y="47047"/>
                    <a:pt x="21714" y="46907"/>
                    <a:pt x="21667" y="46766"/>
                  </a:cubicBezTo>
                  <a:cubicBezTo>
                    <a:pt x="24843" y="46510"/>
                    <a:pt x="27878" y="45342"/>
                    <a:pt x="30400" y="43404"/>
                  </a:cubicBezTo>
                  <a:cubicBezTo>
                    <a:pt x="38011" y="37637"/>
                    <a:pt x="41210" y="27528"/>
                    <a:pt x="41257" y="18282"/>
                  </a:cubicBezTo>
                  <a:cubicBezTo>
                    <a:pt x="41280" y="13145"/>
                    <a:pt x="41257" y="7985"/>
                    <a:pt x="41257" y="2848"/>
                  </a:cubicBezTo>
                  <a:cubicBezTo>
                    <a:pt x="41280" y="1821"/>
                    <a:pt x="40463" y="981"/>
                    <a:pt x="39435" y="981"/>
                  </a:cubicBezTo>
                  <a:lnTo>
                    <a:pt x="35676" y="981"/>
                  </a:lnTo>
                  <a:lnTo>
                    <a:pt x="35676" y="0"/>
                  </a:lnTo>
                  <a:lnTo>
                    <a:pt x="30750" y="0"/>
                  </a:lnTo>
                  <a:cubicBezTo>
                    <a:pt x="30260" y="0"/>
                    <a:pt x="29863" y="420"/>
                    <a:pt x="29863" y="911"/>
                  </a:cubicBezTo>
                  <a:lnTo>
                    <a:pt x="29863" y="2732"/>
                  </a:lnTo>
                  <a:cubicBezTo>
                    <a:pt x="29863" y="3222"/>
                    <a:pt x="30260" y="3619"/>
                    <a:pt x="30750" y="3619"/>
                  </a:cubicBezTo>
                  <a:lnTo>
                    <a:pt x="35676" y="3619"/>
                  </a:lnTo>
                  <a:lnTo>
                    <a:pt x="35676" y="2778"/>
                  </a:lnTo>
                  <a:lnTo>
                    <a:pt x="37381" y="2778"/>
                  </a:lnTo>
                  <a:lnTo>
                    <a:pt x="37381" y="2848"/>
                  </a:lnTo>
                  <a:lnTo>
                    <a:pt x="37381" y="16951"/>
                  </a:lnTo>
                  <a:cubicBezTo>
                    <a:pt x="37381" y="24376"/>
                    <a:pt x="35863" y="32150"/>
                    <a:pt x="30750" y="37847"/>
                  </a:cubicBezTo>
                  <a:cubicBezTo>
                    <a:pt x="28438" y="40439"/>
                    <a:pt x="25356" y="42564"/>
                    <a:pt x="21808" y="42891"/>
                  </a:cubicBezTo>
                  <a:cubicBezTo>
                    <a:pt x="21441" y="42928"/>
                    <a:pt x="21076" y="42945"/>
                    <a:pt x="20712" y="42945"/>
                  </a:cubicBezTo>
                  <a:cubicBezTo>
                    <a:pt x="17624" y="42945"/>
                    <a:pt x="14670" y="41648"/>
                    <a:pt x="12351" y="39622"/>
                  </a:cubicBezTo>
                  <a:cubicBezTo>
                    <a:pt x="6258" y="34322"/>
                    <a:pt x="3923" y="25846"/>
                    <a:pt x="3923" y="18048"/>
                  </a:cubicBezTo>
                  <a:lnTo>
                    <a:pt x="3923" y="2872"/>
                  </a:lnTo>
                  <a:cubicBezTo>
                    <a:pt x="3923" y="2848"/>
                    <a:pt x="3923" y="2802"/>
                    <a:pt x="3923" y="2778"/>
                  </a:cubicBezTo>
                  <a:lnTo>
                    <a:pt x="5440" y="2778"/>
                  </a:lnTo>
                  <a:lnTo>
                    <a:pt x="5440" y="3619"/>
                  </a:lnTo>
                  <a:lnTo>
                    <a:pt x="10367" y="3619"/>
                  </a:lnTo>
                  <a:cubicBezTo>
                    <a:pt x="10881" y="3619"/>
                    <a:pt x="11254" y="3222"/>
                    <a:pt x="11254" y="2732"/>
                  </a:cubicBezTo>
                  <a:lnTo>
                    <a:pt x="11254" y="887"/>
                  </a:lnTo>
                  <a:cubicBezTo>
                    <a:pt x="11254" y="397"/>
                    <a:pt x="10857" y="0"/>
                    <a:pt x="10367" y="0"/>
                  </a:cubicBezTo>
                  <a:close/>
                </a:path>
              </a:pathLst>
            </a:cu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6"/>
            <p:cNvSpPr/>
            <p:nvPr/>
          </p:nvSpPr>
          <p:spPr>
            <a:xfrm>
              <a:off x="4660198" y="1124902"/>
              <a:ext cx="882071" cy="752999"/>
            </a:xfrm>
            <a:custGeom>
              <a:rect b="b" l="l" r="r" t="t"/>
              <a:pathLst>
                <a:path extrusionOk="0" h="3472" w="4067">
                  <a:moveTo>
                    <a:pt x="2300" y="1"/>
                  </a:moveTo>
                  <a:cubicBezTo>
                    <a:pt x="813" y="1"/>
                    <a:pt x="0" y="1775"/>
                    <a:pt x="1008" y="2898"/>
                  </a:cubicBezTo>
                  <a:cubicBezTo>
                    <a:pt x="1371" y="3293"/>
                    <a:pt x="1835" y="3471"/>
                    <a:pt x="2288" y="3471"/>
                  </a:cubicBezTo>
                  <a:cubicBezTo>
                    <a:pt x="3148" y="3471"/>
                    <a:pt x="3974" y="2833"/>
                    <a:pt x="4020" y="1824"/>
                  </a:cubicBezTo>
                  <a:cubicBezTo>
                    <a:pt x="4067" y="867"/>
                    <a:pt x="3343" y="50"/>
                    <a:pt x="2386" y="3"/>
                  </a:cubicBezTo>
                  <a:cubicBezTo>
                    <a:pt x="2357" y="2"/>
                    <a:pt x="2328" y="1"/>
                    <a:pt x="2300" y="1"/>
                  </a:cubicBez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6"/>
            <p:cNvSpPr/>
            <p:nvPr/>
          </p:nvSpPr>
          <p:spPr>
            <a:xfrm>
              <a:off x="4892370" y="1296375"/>
              <a:ext cx="461828" cy="394228"/>
            </a:xfrm>
            <a:custGeom>
              <a:rect b="b" l="l" r="r" t="t"/>
              <a:pathLst>
                <a:path extrusionOk="0" h="3472" w="4067">
                  <a:moveTo>
                    <a:pt x="2300" y="1"/>
                  </a:moveTo>
                  <a:cubicBezTo>
                    <a:pt x="813" y="1"/>
                    <a:pt x="0" y="1775"/>
                    <a:pt x="1008" y="2898"/>
                  </a:cubicBezTo>
                  <a:cubicBezTo>
                    <a:pt x="1371" y="3293"/>
                    <a:pt x="1835" y="3471"/>
                    <a:pt x="2288" y="3471"/>
                  </a:cubicBezTo>
                  <a:cubicBezTo>
                    <a:pt x="3148" y="3471"/>
                    <a:pt x="3974" y="2833"/>
                    <a:pt x="4020" y="1824"/>
                  </a:cubicBezTo>
                  <a:cubicBezTo>
                    <a:pt x="4067" y="867"/>
                    <a:pt x="3343" y="50"/>
                    <a:pt x="2386" y="3"/>
                  </a:cubicBezTo>
                  <a:cubicBezTo>
                    <a:pt x="2357" y="2"/>
                    <a:pt x="2328" y="1"/>
                    <a:pt x="2300" y="1"/>
                  </a:cubicBezTo>
                  <a:close/>
                </a:path>
              </a:pathLst>
            </a:cu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5"/>
          <p:cNvSpPr txBox="1"/>
          <p:nvPr/>
        </p:nvSpPr>
        <p:spPr>
          <a:xfrm>
            <a:off x="-65450" y="32800"/>
            <a:ext cx="8654400" cy="363000"/>
          </a:xfrm>
          <a:prstGeom prst="rect">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3500">
              <a:solidFill>
                <a:srgbClr val="1C4587"/>
              </a:solidFill>
              <a:latin typeface="Lexend Deca"/>
              <a:ea typeface="Lexend Deca"/>
              <a:cs typeface="Lexend Deca"/>
              <a:sym typeface="Lexend Deca"/>
            </a:endParaRPr>
          </a:p>
        </p:txBody>
      </p:sp>
      <p:sp>
        <p:nvSpPr>
          <p:cNvPr id="294" name="Google Shape;294;p25"/>
          <p:cNvSpPr txBox="1"/>
          <p:nvPr/>
        </p:nvSpPr>
        <p:spPr>
          <a:xfrm>
            <a:off x="345250" y="472000"/>
            <a:ext cx="5601600" cy="467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t/>
            </a:r>
            <a:endParaRPr sz="2000">
              <a:solidFill>
                <a:schemeClr val="dk1"/>
              </a:solidFill>
              <a:latin typeface="Fira Sans Medium"/>
              <a:ea typeface="Fira Sans Medium"/>
              <a:cs typeface="Fira Sans Medium"/>
              <a:sym typeface="Fira Sans Medium"/>
            </a:endParaRPr>
          </a:p>
          <a:p>
            <a:pPr indent="-317500" lvl="0" marL="457200" rtl="0" algn="just">
              <a:lnSpc>
                <a:spcPct val="115000"/>
              </a:lnSpc>
              <a:spcBef>
                <a:spcPts val="100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T</a:t>
            </a:r>
            <a:r>
              <a:rPr lang="en">
                <a:solidFill>
                  <a:schemeClr val="dk1"/>
                </a:solidFill>
                <a:latin typeface="Fira Sans Medium"/>
                <a:ea typeface="Fira Sans Medium"/>
                <a:cs typeface="Fira Sans Medium"/>
                <a:sym typeface="Fira Sans Medium"/>
              </a:rPr>
              <a:t>his KPI helps to identify reimbursements, contractual agreements and insurance related statistics.</a:t>
            </a:r>
            <a:endParaRPr>
              <a:solidFill>
                <a:schemeClr val="dk1"/>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The hospitals and healthcare providers can  analyze their financial status and plan strategies for their revenue.</a:t>
            </a:r>
            <a:endParaRPr>
              <a:solidFill>
                <a:schemeClr val="dk1"/>
              </a:solidFill>
              <a:latin typeface="Fira Sans Medium"/>
              <a:ea typeface="Fira Sans Medium"/>
              <a:cs typeface="Fira Sans Medium"/>
              <a:sym typeface="Fira Sans Medium"/>
            </a:endParaRPr>
          </a:p>
          <a:p>
            <a:pPr indent="0" lvl="0" marL="457200" rtl="0" algn="just">
              <a:lnSpc>
                <a:spcPct val="115000"/>
              </a:lnSpc>
              <a:spcBef>
                <a:spcPts val="1000"/>
              </a:spcBef>
              <a:spcAft>
                <a:spcPts val="0"/>
              </a:spcAft>
              <a:buNone/>
            </a:pPr>
            <a:r>
              <a:t/>
            </a:r>
            <a:endParaRPr sz="1450">
              <a:solidFill>
                <a:schemeClr val="dk1"/>
              </a:solidFill>
              <a:highlight>
                <a:schemeClr val="lt1"/>
              </a:highlight>
              <a:latin typeface="Fira Sans Medium"/>
              <a:ea typeface="Fira Sans Medium"/>
              <a:cs typeface="Fira Sans Medium"/>
              <a:sym typeface="Fira Sans Medium"/>
            </a:endParaRPr>
          </a:p>
          <a:p>
            <a:pPr indent="0" lvl="0" marL="0" rtl="0" algn="just">
              <a:lnSpc>
                <a:spcPct val="115000"/>
              </a:lnSpc>
              <a:spcBef>
                <a:spcPts val="1000"/>
              </a:spcBef>
              <a:spcAft>
                <a:spcPts val="0"/>
              </a:spcAft>
              <a:buNone/>
            </a:pPr>
            <a:r>
              <a:t/>
            </a:r>
            <a:endParaRPr sz="4000">
              <a:solidFill>
                <a:schemeClr val="dk1"/>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highlight>
                  <a:schemeClr val="lt1"/>
                </a:highlight>
                <a:latin typeface="Fira Sans Medium"/>
                <a:ea typeface="Fira Sans Medium"/>
                <a:cs typeface="Fira Sans Medium"/>
                <a:sym typeface="Fira Sans Medium"/>
              </a:rPr>
              <a:t>This KPI can help to decide the costs of dialysis  which vary widely according to many factors and conditions.</a:t>
            </a:r>
            <a:endParaRPr>
              <a:solidFill>
                <a:schemeClr val="dk1"/>
              </a:solidFill>
              <a:highlight>
                <a:schemeClr val="lt1"/>
              </a:highlight>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highlight>
                  <a:schemeClr val="lt1"/>
                </a:highlight>
                <a:latin typeface="Fira Sans Medium"/>
                <a:ea typeface="Fira Sans Medium"/>
                <a:cs typeface="Fira Sans Medium"/>
                <a:sym typeface="Fira Sans Medium"/>
              </a:rPr>
              <a:t>This can help to regulate the additional costs with dialysis e.g physician fees, diagnostics, medicines and hospitalizations.</a:t>
            </a:r>
            <a:endParaRPr>
              <a:solidFill>
                <a:schemeClr val="dk1"/>
              </a:solidFill>
              <a:highlight>
                <a:schemeClr val="lt1"/>
              </a:highlight>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highlight>
                  <a:schemeClr val="lt1"/>
                </a:highlight>
                <a:latin typeface="Fira Sans Medium"/>
                <a:ea typeface="Fira Sans Medium"/>
                <a:cs typeface="Fira Sans Medium"/>
                <a:sym typeface="Fira Sans Medium"/>
              </a:rPr>
              <a:t>On this basis hospitalization costs and total expenditures for dialysis patients can be fixed. </a:t>
            </a:r>
            <a:endParaRPr>
              <a:solidFill>
                <a:schemeClr val="dk1"/>
              </a:solidFill>
              <a:latin typeface="Fira Sans Medium"/>
              <a:ea typeface="Fira Sans Medium"/>
              <a:cs typeface="Fira Sans Medium"/>
              <a:sym typeface="Fira Sans Medium"/>
            </a:endParaRPr>
          </a:p>
        </p:txBody>
      </p:sp>
      <p:sp>
        <p:nvSpPr>
          <p:cNvPr id="295" name="Google Shape;295;p25"/>
          <p:cNvSpPr txBox="1"/>
          <p:nvPr/>
        </p:nvSpPr>
        <p:spPr>
          <a:xfrm>
            <a:off x="457975" y="32800"/>
            <a:ext cx="8229600" cy="36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375DA1"/>
                </a:solidFill>
                <a:latin typeface="Fira Sans"/>
                <a:ea typeface="Fira Sans"/>
                <a:cs typeface="Fira Sans"/>
                <a:sym typeface="Fira Sans"/>
              </a:rPr>
              <a:t>KPI 6</a:t>
            </a:r>
            <a:r>
              <a:rPr b="1" lang="en" sz="2000">
                <a:solidFill>
                  <a:schemeClr val="dk2"/>
                </a:solidFill>
                <a:latin typeface="Fira Sans"/>
                <a:ea typeface="Fira Sans"/>
                <a:cs typeface="Fira Sans"/>
                <a:sym typeface="Fira Sans"/>
              </a:rPr>
              <a:t> </a:t>
            </a:r>
            <a:r>
              <a:rPr lang="en" sz="2000">
                <a:solidFill>
                  <a:schemeClr val="dk1"/>
                </a:solidFill>
                <a:latin typeface="Fira Sans Medium"/>
                <a:ea typeface="Fira Sans Medium"/>
                <a:cs typeface="Fira Sans Medium"/>
                <a:sym typeface="Fira Sans Medium"/>
              </a:rPr>
              <a:t>Average Payment Reduction Rate</a:t>
            </a:r>
            <a:endParaRPr sz="2000">
              <a:solidFill>
                <a:schemeClr val="dk2"/>
              </a:solidFill>
              <a:latin typeface="Fira Sans Medium"/>
              <a:ea typeface="Fira Sans Medium"/>
              <a:cs typeface="Fira Sans Medium"/>
              <a:sym typeface="Fira Sans Medium"/>
            </a:endParaRPr>
          </a:p>
        </p:txBody>
      </p:sp>
      <p:pic>
        <p:nvPicPr>
          <p:cNvPr id="296" name="Google Shape;296;p25"/>
          <p:cNvPicPr preferRelativeResize="0"/>
          <p:nvPr/>
        </p:nvPicPr>
        <p:blipFill>
          <a:blip r:embed="rId3">
            <a:alphaModFix/>
          </a:blip>
          <a:stretch>
            <a:fillRect/>
          </a:stretch>
        </p:blipFill>
        <p:spPr>
          <a:xfrm>
            <a:off x="6394150" y="2105025"/>
            <a:ext cx="2293425" cy="933450"/>
          </a:xfrm>
          <a:prstGeom prst="rect">
            <a:avLst/>
          </a:prstGeom>
          <a:noFill/>
          <a:ln>
            <a:noFill/>
          </a:ln>
          <a:effectLst>
            <a:outerShdw blurRad="57150" rotWithShape="0" algn="bl" dir="5400000" dist="19050">
              <a:srgbClr val="000000">
                <a:alpha val="50000"/>
              </a:srgbClr>
            </a:outerShdw>
            <a:reflection blurRad="0" dir="5400000" dist="38100" endA="0" fadeDir="5400012" kx="0" rotWithShape="0" algn="bl" stA="10000" stPos="0" sy="-100000" ky="0"/>
          </a:effectLst>
        </p:spPr>
      </p:pic>
      <p:grpSp>
        <p:nvGrpSpPr>
          <p:cNvPr id="297" name="Google Shape;297;p25"/>
          <p:cNvGrpSpPr/>
          <p:nvPr/>
        </p:nvGrpSpPr>
        <p:grpSpPr>
          <a:xfrm rot="5400000">
            <a:off x="1345397" y="-418895"/>
            <a:ext cx="511630" cy="2293435"/>
            <a:chOff x="7284596" y="1143550"/>
            <a:chExt cx="586262" cy="2528595"/>
          </a:xfrm>
        </p:grpSpPr>
        <p:sp>
          <p:nvSpPr>
            <p:cNvPr id="298" name="Google Shape;298;p25"/>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25"/>
          <p:cNvSpPr txBox="1"/>
          <p:nvPr/>
        </p:nvSpPr>
        <p:spPr>
          <a:xfrm>
            <a:off x="624476" y="53066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Analysis</a:t>
            </a:r>
            <a:endParaRPr>
              <a:solidFill>
                <a:schemeClr val="lt1"/>
              </a:solidFill>
              <a:latin typeface="Fira Sans Medium"/>
              <a:ea typeface="Fira Sans Medium"/>
              <a:cs typeface="Fira Sans Medium"/>
              <a:sym typeface="Fira Sans Medium"/>
            </a:endParaRPr>
          </a:p>
        </p:txBody>
      </p:sp>
      <p:grpSp>
        <p:nvGrpSpPr>
          <p:cNvPr id="304" name="Google Shape;304;p25"/>
          <p:cNvGrpSpPr/>
          <p:nvPr/>
        </p:nvGrpSpPr>
        <p:grpSpPr>
          <a:xfrm rot="5400000">
            <a:off x="1401772" y="1638255"/>
            <a:ext cx="511630" cy="2293435"/>
            <a:chOff x="7284596" y="1143550"/>
            <a:chExt cx="586262" cy="2528595"/>
          </a:xfrm>
        </p:grpSpPr>
        <p:sp>
          <p:nvSpPr>
            <p:cNvPr id="305" name="Google Shape;305;p25"/>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 name="Google Shape;310;p25"/>
          <p:cNvSpPr txBox="1"/>
          <p:nvPr/>
        </p:nvSpPr>
        <p:spPr>
          <a:xfrm>
            <a:off x="624476" y="258781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Recommendations</a:t>
            </a:r>
            <a:endParaRPr sz="1500">
              <a:solidFill>
                <a:schemeClr val="lt1"/>
              </a:solidFill>
              <a:latin typeface="Fira Sans Medium"/>
              <a:ea typeface="Fira Sans Medium"/>
              <a:cs typeface="Fira Sans Medium"/>
              <a:sym typeface="Fira Sans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6"/>
          <p:cNvSpPr/>
          <p:nvPr/>
        </p:nvSpPr>
        <p:spPr>
          <a:xfrm>
            <a:off x="1958483" y="922825"/>
            <a:ext cx="1716600" cy="1716600"/>
          </a:xfrm>
          <a:prstGeom prst="ellipse">
            <a:avLst/>
          </a:prstGeom>
          <a:solidFill>
            <a:schemeClr val="accent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26"/>
          <p:cNvSpPr txBox="1"/>
          <p:nvPr>
            <p:ph idx="2" type="title"/>
          </p:nvPr>
        </p:nvSpPr>
        <p:spPr>
          <a:xfrm>
            <a:off x="1958475" y="1360225"/>
            <a:ext cx="1716600" cy="841800"/>
          </a:xfrm>
          <a:prstGeom prst="rect">
            <a:avLst/>
          </a:prstGeom>
          <a:no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solidFill>
                  <a:schemeClr val="lt1"/>
                </a:solidFill>
              </a:rPr>
              <a:t>02</a:t>
            </a:r>
            <a:endParaRPr>
              <a:solidFill>
                <a:schemeClr val="lt1"/>
              </a:solidFill>
            </a:endParaRPr>
          </a:p>
        </p:txBody>
      </p:sp>
      <p:sp>
        <p:nvSpPr>
          <p:cNvPr id="317" name="Google Shape;317;p26"/>
          <p:cNvSpPr txBox="1"/>
          <p:nvPr>
            <p:ph type="title"/>
          </p:nvPr>
        </p:nvSpPr>
        <p:spPr>
          <a:xfrm>
            <a:off x="0" y="2732725"/>
            <a:ext cx="5556600" cy="1258800"/>
          </a:xfrm>
          <a:prstGeom prst="rect">
            <a:avLst/>
          </a:prstGeom>
          <a:no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sz="4000">
                <a:solidFill>
                  <a:schemeClr val="dk1"/>
                </a:solidFill>
                <a:latin typeface="Fira Sans Medium"/>
                <a:ea typeface="Fira Sans Medium"/>
                <a:cs typeface="Fira Sans Medium"/>
                <a:sym typeface="Fira Sans Medium"/>
              </a:rPr>
              <a:t>DASHBOARDS</a:t>
            </a:r>
            <a:endParaRPr sz="4000">
              <a:solidFill>
                <a:schemeClr val="dk1"/>
              </a:solidFill>
              <a:latin typeface="Fira Sans Medium"/>
              <a:ea typeface="Fira Sans Medium"/>
              <a:cs typeface="Fira Sans Medium"/>
              <a:sym typeface="Fira Sans Medium"/>
            </a:endParaRPr>
          </a:p>
          <a:p>
            <a:pPr indent="0" lvl="0" marL="0" rtl="0" algn="ctr">
              <a:lnSpc>
                <a:spcPct val="100000"/>
              </a:lnSpc>
              <a:spcBef>
                <a:spcPts val="0"/>
              </a:spcBef>
              <a:spcAft>
                <a:spcPts val="0"/>
              </a:spcAft>
              <a:buSzPts val="3600"/>
              <a:buNone/>
            </a:pPr>
            <a:r>
              <a:rPr lang="en" sz="4000">
                <a:solidFill>
                  <a:schemeClr val="dk1"/>
                </a:solidFill>
                <a:latin typeface="Fira Sans Medium"/>
                <a:ea typeface="Fira Sans Medium"/>
                <a:cs typeface="Fira Sans Medium"/>
                <a:sym typeface="Fira Sans Medium"/>
              </a:rPr>
              <a:t>OR SCREENSHOTS</a:t>
            </a:r>
            <a:endParaRPr sz="4000">
              <a:solidFill>
                <a:schemeClr val="dk1"/>
              </a:solidFill>
              <a:latin typeface="Fira Sans Medium"/>
              <a:ea typeface="Fira Sans Medium"/>
              <a:cs typeface="Fira Sans Medium"/>
              <a:sym typeface="Fira Sans Medium"/>
            </a:endParaRPr>
          </a:p>
        </p:txBody>
      </p:sp>
      <p:sp>
        <p:nvSpPr>
          <p:cNvPr id="318" name="Google Shape;318;p26"/>
          <p:cNvSpPr/>
          <p:nvPr/>
        </p:nvSpPr>
        <p:spPr>
          <a:xfrm flipH="1">
            <a:off x="8630075" y="434015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26"/>
          <p:cNvSpPr/>
          <p:nvPr/>
        </p:nvSpPr>
        <p:spPr>
          <a:xfrm flipH="1">
            <a:off x="8630075" y="37729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26"/>
          <p:cNvSpPr/>
          <p:nvPr/>
        </p:nvSpPr>
        <p:spPr>
          <a:xfrm flipH="1">
            <a:off x="8630075" y="49074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26"/>
          <p:cNvSpPr/>
          <p:nvPr/>
        </p:nvSpPr>
        <p:spPr>
          <a:xfrm flipH="1">
            <a:off x="8064575" y="37729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26"/>
          <p:cNvSpPr/>
          <p:nvPr/>
        </p:nvSpPr>
        <p:spPr>
          <a:xfrm flipH="1">
            <a:off x="7499075" y="37729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26"/>
          <p:cNvSpPr/>
          <p:nvPr/>
        </p:nvSpPr>
        <p:spPr>
          <a:xfrm flipH="1">
            <a:off x="8630075" y="3171625"/>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26"/>
          <p:cNvSpPr/>
          <p:nvPr/>
        </p:nvSpPr>
        <p:spPr>
          <a:xfrm flipH="1">
            <a:off x="6933575" y="37729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26"/>
          <p:cNvSpPr/>
          <p:nvPr/>
        </p:nvSpPr>
        <p:spPr>
          <a:xfrm flipH="1">
            <a:off x="7499075" y="434015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6" name="Google Shape;326;p26"/>
          <p:cNvGrpSpPr/>
          <p:nvPr/>
        </p:nvGrpSpPr>
        <p:grpSpPr>
          <a:xfrm>
            <a:off x="332929" y="-723100"/>
            <a:ext cx="381000" cy="2650000"/>
            <a:chOff x="546713" y="-723100"/>
            <a:chExt cx="381000" cy="2650000"/>
          </a:xfrm>
        </p:grpSpPr>
        <p:sp>
          <p:nvSpPr>
            <p:cNvPr id="327" name="Google Shape;327;p26"/>
            <p:cNvSpPr/>
            <p:nvPr/>
          </p:nvSpPr>
          <p:spPr>
            <a:xfrm flipH="1" rot="10800000">
              <a:off x="546713" y="-723100"/>
              <a:ext cx="381000" cy="381000"/>
            </a:xfrm>
            <a:prstGeom prst="ellipse">
              <a:avLst/>
            </a:prstGeom>
            <a:solidFill>
              <a:schemeClr val="accent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26"/>
            <p:cNvSpPr/>
            <p:nvPr/>
          </p:nvSpPr>
          <p:spPr>
            <a:xfrm flipH="1" rot="10800000">
              <a:off x="546713" y="-15585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26"/>
            <p:cNvSpPr/>
            <p:nvPr/>
          </p:nvSpPr>
          <p:spPr>
            <a:xfrm flipH="1" rot="10800000">
              <a:off x="546713" y="41140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26"/>
            <p:cNvSpPr/>
            <p:nvPr/>
          </p:nvSpPr>
          <p:spPr>
            <a:xfrm flipH="1" rot="10800000">
              <a:off x="546713" y="97865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26"/>
            <p:cNvSpPr/>
            <p:nvPr/>
          </p:nvSpPr>
          <p:spPr>
            <a:xfrm flipH="1" rot="10800000">
              <a:off x="546713" y="154590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pic>
        <p:nvPicPr>
          <p:cNvPr id="336" name="Google Shape;336;p27"/>
          <p:cNvPicPr preferRelativeResize="0"/>
          <p:nvPr/>
        </p:nvPicPr>
        <p:blipFill>
          <a:blip r:embed="rId3">
            <a:alphaModFix/>
          </a:blip>
          <a:stretch>
            <a:fillRect/>
          </a:stretch>
        </p:blipFill>
        <p:spPr>
          <a:xfrm>
            <a:off x="225475" y="679325"/>
            <a:ext cx="8574850" cy="4352226"/>
          </a:xfrm>
          <a:prstGeom prst="rect">
            <a:avLst/>
          </a:prstGeom>
          <a:noFill/>
          <a:ln>
            <a:noFill/>
          </a:ln>
          <a:effectLst>
            <a:outerShdw blurRad="57150" rotWithShape="0" algn="bl" dir="5400000" dist="19050">
              <a:srgbClr val="000000">
                <a:alpha val="50000"/>
              </a:srgbClr>
            </a:outerShdw>
          </a:effectLst>
        </p:spPr>
      </p:pic>
      <p:sp>
        <p:nvSpPr>
          <p:cNvPr id="337" name="Google Shape;337;p27"/>
          <p:cNvSpPr txBox="1"/>
          <p:nvPr/>
        </p:nvSpPr>
        <p:spPr>
          <a:xfrm>
            <a:off x="-86575" y="70450"/>
            <a:ext cx="5519100" cy="542400"/>
          </a:xfrm>
          <a:prstGeom prst="rect">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3500">
              <a:solidFill>
                <a:srgbClr val="1C4587"/>
              </a:solidFill>
              <a:latin typeface="Lexend Deca"/>
              <a:ea typeface="Lexend Deca"/>
              <a:cs typeface="Lexend Deca"/>
              <a:sym typeface="Lexend Deca"/>
            </a:endParaRPr>
          </a:p>
        </p:txBody>
      </p:sp>
      <p:sp>
        <p:nvSpPr>
          <p:cNvPr id="338" name="Google Shape;338;p27"/>
          <p:cNvSpPr txBox="1"/>
          <p:nvPr>
            <p:ph type="title"/>
          </p:nvPr>
        </p:nvSpPr>
        <p:spPr>
          <a:xfrm>
            <a:off x="435000" y="113875"/>
            <a:ext cx="5270100" cy="459300"/>
          </a:xfrm>
          <a:prstGeom prst="rect">
            <a:avLst/>
          </a:prstGeom>
          <a:no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b="1" lang="en" sz="4000">
                <a:solidFill>
                  <a:schemeClr val="dk2"/>
                </a:solidFill>
                <a:latin typeface="Fira Sans"/>
                <a:ea typeface="Fira Sans"/>
                <a:cs typeface="Fira Sans"/>
                <a:sym typeface="Fira Sans"/>
              </a:rPr>
              <a:t>Excel </a:t>
            </a:r>
            <a:r>
              <a:rPr b="1" lang="en" sz="4000">
                <a:solidFill>
                  <a:srgbClr val="375DA1"/>
                </a:solidFill>
                <a:latin typeface="Fira Sans"/>
                <a:ea typeface="Fira Sans"/>
                <a:cs typeface="Fira Sans"/>
                <a:sym typeface="Fira Sans"/>
              </a:rPr>
              <a:t>Dashboard</a:t>
            </a:r>
            <a:endParaRPr b="1" sz="4000">
              <a:solidFill>
                <a:srgbClr val="375DA1"/>
              </a:solidFill>
              <a:latin typeface="Fira Sans"/>
              <a:ea typeface="Fira Sans"/>
              <a:cs typeface="Fira Sans"/>
              <a:sym typeface="Fira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pic>
        <p:nvPicPr>
          <p:cNvPr id="343" name="Google Shape;343;p28"/>
          <p:cNvPicPr preferRelativeResize="0"/>
          <p:nvPr/>
        </p:nvPicPr>
        <p:blipFill>
          <a:blip r:embed="rId4">
            <a:alphaModFix/>
          </a:blip>
          <a:stretch>
            <a:fillRect/>
          </a:stretch>
        </p:blipFill>
        <p:spPr>
          <a:xfrm>
            <a:off x="225475" y="667725"/>
            <a:ext cx="8574850" cy="4352225"/>
          </a:xfrm>
          <a:prstGeom prst="rect">
            <a:avLst/>
          </a:prstGeom>
          <a:noFill/>
          <a:ln>
            <a:noFill/>
          </a:ln>
          <a:effectLst>
            <a:outerShdw blurRad="57150" rotWithShape="0" algn="bl" dir="5400000" dist="19050">
              <a:srgbClr val="000000">
                <a:alpha val="50000"/>
              </a:srgbClr>
            </a:outerShdw>
          </a:effectLst>
        </p:spPr>
      </p:pic>
      <p:sp>
        <p:nvSpPr>
          <p:cNvPr id="344" name="Google Shape;344;p28"/>
          <p:cNvSpPr txBox="1"/>
          <p:nvPr/>
        </p:nvSpPr>
        <p:spPr>
          <a:xfrm>
            <a:off x="-86575" y="70450"/>
            <a:ext cx="5519100" cy="542400"/>
          </a:xfrm>
          <a:prstGeom prst="rect">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3500">
              <a:solidFill>
                <a:srgbClr val="1C4587"/>
              </a:solidFill>
              <a:latin typeface="Lexend Deca"/>
              <a:ea typeface="Lexend Deca"/>
              <a:cs typeface="Lexend Deca"/>
              <a:sym typeface="Lexend Deca"/>
            </a:endParaRPr>
          </a:p>
        </p:txBody>
      </p:sp>
      <p:sp>
        <p:nvSpPr>
          <p:cNvPr id="345" name="Google Shape;345;p28"/>
          <p:cNvSpPr txBox="1"/>
          <p:nvPr>
            <p:ph type="title"/>
          </p:nvPr>
        </p:nvSpPr>
        <p:spPr>
          <a:xfrm>
            <a:off x="435000" y="113875"/>
            <a:ext cx="5270100" cy="459300"/>
          </a:xfrm>
          <a:prstGeom prst="rect">
            <a:avLst/>
          </a:prstGeom>
          <a:no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b="1" lang="en" sz="4000">
                <a:solidFill>
                  <a:schemeClr val="dk2"/>
                </a:solidFill>
                <a:latin typeface="Fira Sans"/>
                <a:ea typeface="Fira Sans"/>
                <a:cs typeface="Fira Sans"/>
                <a:sym typeface="Fira Sans"/>
              </a:rPr>
              <a:t>Power Bi </a:t>
            </a:r>
            <a:r>
              <a:rPr b="1" lang="en" sz="4000">
                <a:solidFill>
                  <a:srgbClr val="375DA1"/>
                </a:solidFill>
                <a:latin typeface="Fira Sans"/>
                <a:ea typeface="Fira Sans"/>
                <a:cs typeface="Fira Sans"/>
                <a:sym typeface="Fira Sans"/>
              </a:rPr>
              <a:t>Dashboard</a:t>
            </a:r>
            <a:endParaRPr b="1" sz="4000">
              <a:solidFill>
                <a:srgbClr val="375DA1"/>
              </a:solidFill>
              <a:latin typeface="Fira Sans"/>
              <a:ea typeface="Fira Sans"/>
              <a:cs typeface="Fira Sans"/>
              <a:sym typeface="Fira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29"/>
          <p:cNvSpPr txBox="1"/>
          <p:nvPr/>
        </p:nvSpPr>
        <p:spPr>
          <a:xfrm>
            <a:off x="-86575" y="70450"/>
            <a:ext cx="5519100" cy="542400"/>
          </a:xfrm>
          <a:prstGeom prst="rect">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3500">
              <a:solidFill>
                <a:srgbClr val="1C4587"/>
              </a:solidFill>
              <a:latin typeface="Lexend Deca"/>
              <a:ea typeface="Lexend Deca"/>
              <a:cs typeface="Lexend Deca"/>
              <a:sym typeface="Lexend Deca"/>
            </a:endParaRPr>
          </a:p>
        </p:txBody>
      </p:sp>
      <p:sp>
        <p:nvSpPr>
          <p:cNvPr id="351" name="Google Shape;351;p29"/>
          <p:cNvSpPr txBox="1"/>
          <p:nvPr>
            <p:ph type="title"/>
          </p:nvPr>
        </p:nvSpPr>
        <p:spPr>
          <a:xfrm>
            <a:off x="435000" y="113875"/>
            <a:ext cx="5270100" cy="459300"/>
          </a:xfrm>
          <a:prstGeom prst="rect">
            <a:avLst/>
          </a:prstGeom>
          <a:no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b="1" lang="en" sz="4000">
                <a:solidFill>
                  <a:schemeClr val="dk2"/>
                </a:solidFill>
                <a:latin typeface="Fira Sans"/>
                <a:ea typeface="Fira Sans"/>
                <a:cs typeface="Fira Sans"/>
                <a:sym typeface="Fira Sans"/>
              </a:rPr>
              <a:t>Tableau</a:t>
            </a:r>
            <a:r>
              <a:rPr b="1" lang="en" sz="4000">
                <a:solidFill>
                  <a:schemeClr val="dk2"/>
                </a:solidFill>
                <a:latin typeface="Fira Sans"/>
                <a:ea typeface="Fira Sans"/>
                <a:cs typeface="Fira Sans"/>
                <a:sym typeface="Fira Sans"/>
              </a:rPr>
              <a:t> </a:t>
            </a:r>
            <a:r>
              <a:rPr b="1" lang="en" sz="4000">
                <a:solidFill>
                  <a:srgbClr val="375DA1"/>
                </a:solidFill>
                <a:latin typeface="Fira Sans"/>
                <a:ea typeface="Fira Sans"/>
                <a:cs typeface="Fira Sans"/>
                <a:sym typeface="Fira Sans"/>
              </a:rPr>
              <a:t>Dashboard</a:t>
            </a:r>
            <a:endParaRPr b="1" sz="4000">
              <a:solidFill>
                <a:srgbClr val="375DA1"/>
              </a:solidFill>
              <a:latin typeface="Fira Sans"/>
              <a:ea typeface="Fira Sans"/>
              <a:cs typeface="Fira Sans"/>
              <a:sym typeface="Fira Sans"/>
            </a:endParaRPr>
          </a:p>
        </p:txBody>
      </p:sp>
      <p:pic>
        <p:nvPicPr>
          <p:cNvPr id="352" name="Google Shape;352;p29"/>
          <p:cNvPicPr preferRelativeResize="0"/>
          <p:nvPr/>
        </p:nvPicPr>
        <p:blipFill rotWithShape="1">
          <a:blip r:embed="rId3">
            <a:alphaModFix/>
          </a:blip>
          <a:srcRect b="-3739" l="-3729" r="-3739" t="-3729"/>
          <a:stretch/>
        </p:blipFill>
        <p:spPr>
          <a:xfrm>
            <a:off x="232525" y="546150"/>
            <a:ext cx="8581877" cy="461817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0"/>
          <p:cNvSpPr txBox="1"/>
          <p:nvPr>
            <p:ph idx="4294967295" type="title"/>
          </p:nvPr>
        </p:nvSpPr>
        <p:spPr>
          <a:xfrm>
            <a:off x="2557450" y="1728600"/>
            <a:ext cx="3676800" cy="1686300"/>
          </a:xfrm>
          <a:prstGeom prst="rect">
            <a:avLst/>
          </a:prstGeom>
          <a:no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b="1" lang="en" sz="5500">
                <a:solidFill>
                  <a:srgbClr val="375DA1"/>
                </a:solidFill>
              </a:rPr>
              <a:t>THANK</a:t>
            </a:r>
            <a:endParaRPr b="1" sz="5500">
              <a:solidFill>
                <a:srgbClr val="375DA1"/>
              </a:solidFill>
            </a:endParaRPr>
          </a:p>
          <a:p>
            <a:pPr indent="0" lvl="0" marL="0" rtl="0" algn="ctr">
              <a:lnSpc>
                <a:spcPct val="100000"/>
              </a:lnSpc>
              <a:spcBef>
                <a:spcPts val="0"/>
              </a:spcBef>
              <a:spcAft>
                <a:spcPts val="0"/>
              </a:spcAft>
              <a:buSzPts val="3500"/>
              <a:buNone/>
            </a:pPr>
            <a:r>
              <a:rPr b="1" lang="en" sz="5500">
                <a:solidFill>
                  <a:schemeClr val="dk2"/>
                </a:solidFill>
              </a:rPr>
              <a:t>YOU!</a:t>
            </a:r>
            <a:endParaRPr b="1" sz="5500">
              <a:solidFill>
                <a:schemeClr val="dk2"/>
              </a:solidFill>
            </a:endParaRPr>
          </a:p>
        </p:txBody>
      </p:sp>
      <p:grpSp>
        <p:nvGrpSpPr>
          <p:cNvPr id="358" name="Google Shape;358;p30"/>
          <p:cNvGrpSpPr/>
          <p:nvPr/>
        </p:nvGrpSpPr>
        <p:grpSpPr>
          <a:xfrm>
            <a:off x="144575" y="77500"/>
            <a:ext cx="2650000" cy="381000"/>
            <a:chOff x="95250" y="-114300"/>
            <a:chExt cx="2650000" cy="381000"/>
          </a:xfrm>
        </p:grpSpPr>
        <p:sp>
          <p:nvSpPr>
            <p:cNvPr id="359" name="Google Shape;359;p30"/>
            <p:cNvSpPr/>
            <p:nvPr/>
          </p:nvSpPr>
          <p:spPr>
            <a:xfrm rot="5400000">
              <a:off x="95250" y="-1143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0"/>
            <p:cNvSpPr/>
            <p:nvPr/>
          </p:nvSpPr>
          <p:spPr>
            <a:xfrm rot="5400000">
              <a:off x="662500" y="-1143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0"/>
            <p:cNvSpPr/>
            <p:nvPr/>
          </p:nvSpPr>
          <p:spPr>
            <a:xfrm rot="5400000">
              <a:off x="1229750" y="-1143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30"/>
            <p:cNvSpPr/>
            <p:nvPr/>
          </p:nvSpPr>
          <p:spPr>
            <a:xfrm rot="5400000">
              <a:off x="1797000" y="-1143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0"/>
            <p:cNvSpPr/>
            <p:nvPr/>
          </p:nvSpPr>
          <p:spPr>
            <a:xfrm rot="5400000">
              <a:off x="2364250" y="-1143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4" name="Google Shape;364;p30"/>
          <p:cNvGrpSpPr/>
          <p:nvPr/>
        </p:nvGrpSpPr>
        <p:grpSpPr>
          <a:xfrm>
            <a:off x="6882825" y="2291588"/>
            <a:ext cx="2127300" cy="2718050"/>
            <a:chOff x="3641550" y="2687913"/>
            <a:chExt cx="2127300" cy="2718050"/>
          </a:xfrm>
        </p:grpSpPr>
        <p:sp>
          <p:nvSpPr>
            <p:cNvPr id="365" name="Google Shape;365;p30"/>
            <p:cNvSpPr/>
            <p:nvPr/>
          </p:nvSpPr>
          <p:spPr>
            <a:xfrm>
              <a:off x="4805750" y="4457713"/>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0"/>
            <p:cNvSpPr/>
            <p:nvPr/>
          </p:nvSpPr>
          <p:spPr>
            <a:xfrm>
              <a:off x="5387850" y="4457713"/>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0"/>
            <p:cNvSpPr/>
            <p:nvPr/>
          </p:nvSpPr>
          <p:spPr>
            <a:xfrm>
              <a:off x="5387850" y="3890463"/>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30"/>
            <p:cNvSpPr/>
            <p:nvPr/>
          </p:nvSpPr>
          <p:spPr>
            <a:xfrm>
              <a:off x="5387850" y="5024963"/>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30"/>
            <p:cNvSpPr/>
            <p:nvPr/>
          </p:nvSpPr>
          <p:spPr>
            <a:xfrm>
              <a:off x="5387850" y="3289188"/>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30"/>
            <p:cNvSpPr/>
            <p:nvPr/>
          </p:nvSpPr>
          <p:spPr>
            <a:xfrm>
              <a:off x="5387850" y="2687913"/>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30"/>
            <p:cNvSpPr/>
            <p:nvPr/>
          </p:nvSpPr>
          <p:spPr>
            <a:xfrm>
              <a:off x="4805750" y="2687913"/>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30"/>
            <p:cNvSpPr/>
            <p:nvPr/>
          </p:nvSpPr>
          <p:spPr>
            <a:xfrm>
              <a:off x="4237125" y="2687913"/>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30"/>
            <p:cNvSpPr/>
            <p:nvPr/>
          </p:nvSpPr>
          <p:spPr>
            <a:xfrm>
              <a:off x="4223650" y="4457713"/>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30"/>
            <p:cNvSpPr/>
            <p:nvPr/>
          </p:nvSpPr>
          <p:spPr>
            <a:xfrm>
              <a:off x="3641550" y="4457713"/>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5" name="Google Shape;375;p30"/>
          <p:cNvGrpSpPr/>
          <p:nvPr/>
        </p:nvGrpSpPr>
        <p:grpSpPr>
          <a:xfrm rot="5400000">
            <a:off x="-989925" y="1672750"/>
            <a:ext cx="2650000" cy="381000"/>
            <a:chOff x="95250" y="-114300"/>
            <a:chExt cx="2650000" cy="381000"/>
          </a:xfrm>
        </p:grpSpPr>
        <p:sp>
          <p:nvSpPr>
            <p:cNvPr id="376" name="Google Shape;376;p30"/>
            <p:cNvSpPr/>
            <p:nvPr/>
          </p:nvSpPr>
          <p:spPr>
            <a:xfrm rot="5400000">
              <a:off x="95250" y="-1143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30"/>
            <p:cNvSpPr/>
            <p:nvPr/>
          </p:nvSpPr>
          <p:spPr>
            <a:xfrm rot="5400000">
              <a:off x="662500" y="-1143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30"/>
            <p:cNvSpPr/>
            <p:nvPr/>
          </p:nvSpPr>
          <p:spPr>
            <a:xfrm rot="5400000">
              <a:off x="1229750" y="-1143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0"/>
            <p:cNvSpPr/>
            <p:nvPr/>
          </p:nvSpPr>
          <p:spPr>
            <a:xfrm rot="5400000">
              <a:off x="1797000" y="-1143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30"/>
            <p:cNvSpPr/>
            <p:nvPr/>
          </p:nvSpPr>
          <p:spPr>
            <a:xfrm rot="5400000">
              <a:off x="2364250" y="-1143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1" name="Google Shape;381;p30"/>
          <p:cNvSpPr txBox="1"/>
          <p:nvPr/>
        </p:nvSpPr>
        <p:spPr>
          <a:xfrm>
            <a:off x="2849200" y="3358850"/>
            <a:ext cx="3093300" cy="50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000"/>
              </a:spcAft>
              <a:buNone/>
            </a:pPr>
            <a:r>
              <a:rPr b="1" lang="en">
                <a:solidFill>
                  <a:srgbClr val="5680BC"/>
                </a:solidFill>
                <a:latin typeface="Inter"/>
                <a:ea typeface="Inter"/>
                <a:cs typeface="Inter"/>
                <a:sym typeface="Inter"/>
              </a:rPr>
              <a:t>Do you have any questions?</a:t>
            </a:r>
            <a:endParaRPr b="1">
              <a:solidFill>
                <a:srgbClr val="5680BC"/>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nvSpPr>
        <p:spPr>
          <a:xfrm>
            <a:off x="-65450" y="218425"/>
            <a:ext cx="5519100" cy="760800"/>
          </a:xfrm>
          <a:prstGeom prst="rect">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3500">
              <a:solidFill>
                <a:srgbClr val="1C4587"/>
              </a:solidFill>
              <a:latin typeface="Lexend Deca"/>
              <a:ea typeface="Lexend Deca"/>
              <a:cs typeface="Lexend Deca"/>
              <a:sym typeface="Lexend Deca"/>
            </a:endParaRPr>
          </a:p>
        </p:txBody>
      </p:sp>
      <p:sp>
        <p:nvSpPr>
          <p:cNvPr id="80" name="Google Shape;80;p17"/>
          <p:cNvSpPr txBox="1"/>
          <p:nvPr>
            <p:ph idx="1" type="subTitle"/>
          </p:nvPr>
        </p:nvSpPr>
        <p:spPr>
          <a:xfrm>
            <a:off x="887450" y="1178125"/>
            <a:ext cx="4431600" cy="2097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b="0" lang="en" sz="3000">
                <a:solidFill>
                  <a:schemeClr val="dk1"/>
                </a:solidFill>
                <a:latin typeface="Fira Sans ExtraBold"/>
                <a:ea typeface="Fira Sans ExtraBold"/>
                <a:cs typeface="Fira Sans ExtraBold"/>
                <a:sym typeface="Fira Sans ExtraBold"/>
              </a:rPr>
              <a:t>SINCHAL GAJBHIYE</a:t>
            </a:r>
            <a:endParaRPr b="0" sz="3000">
              <a:solidFill>
                <a:schemeClr val="dk1"/>
              </a:solidFill>
              <a:latin typeface="Fira Sans ExtraBold"/>
              <a:ea typeface="Fira Sans ExtraBold"/>
              <a:cs typeface="Fira Sans ExtraBold"/>
              <a:sym typeface="Fira Sans ExtraBold"/>
            </a:endParaRPr>
          </a:p>
          <a:p>
            <a:pPr indent="0" lvl="0" marL="0" rtl="0" algn="l">
              <a:lnSpc>
                <a:spcPct val="100000"/>
              </a:lnSpc>
              <a:spcBef>
                <a:spcPts val="0"/>
              </a:spcBef>
              <a:spcAft>
                <a:spcPts val="0"/>
              </a:spcAft>
              <a:buSzPts val="2400"/>
              <a:buNone/>
            </a:pPr>
            <a:r>
              <a:rPr b="0" lang="en" sz="3000">
                <a:solidFill>
                  <a:schemeClr val="dk1"/>
                </a:solidFill>
                <a:latin typeface="Fira Sans ExtraBold"/>
                <a:ea typeface="Fira Sans ExtraBold"/>
                <a:cs typeface="Fira Sans ExtraBold"/>
                <a:sym typeface="Fira Sans ExtraBold"/>
              </a:rPr>
              <a:t>KIRTI UPADHYAY TIWARI</a:t>
            </a:r>
            <a:endParaRPr b="0" sz="3000">
              <a:solidFill>
                <a:schemeClr val="dk1"/>
              </a:solidFill>
              <a:latin typeface="Fira Sans ExtraBold"/>
              <a:ea typeface="Fira Sans ExtraBold"/>
              <a:cs typeface="Fira Sans ExtraBold"/>
              <a:sym typeface="Fira Sans ExtraBold"/>
            </a:endParaRPr>
          </a:p>
          <a:p>
            <a:pPr indent="0" lvl="0" marL="0" rtl="0" algn="l">
              <a:lnSpc>
                <a:spcPct val="100000"/>
              </a:lnSpc>
              <a:spcBef>
                <a:spcPts val="0"/>
              </a:spcBef>
              <a:spcAft>
                <a:spcPts val="0"/>
              </a:spcAft>
              <a:buSzPts val="2400"/>
              <a:buNone/>
            </a:pPr>
            <a:r>
              <a:rPr b="0" lang="en" sz="3000">
                <a:solidFill>
                  <a:schemeClr val="dk1"/>
                </a:solidFill>
                <a:latin typeface="Fira Sans ExtraBold"/>
                <a:ea typeface="Fira Sans ExtraBold"/>
                <a:cs typeface="Fira Sans ExtraBold"/>
                <a:sym typeface="Fira Sans ExtraBold"/>
              </a:rPr>
              <a:t>SHRUTI SHETH</a:t>
            </a:r>
            <a:endParaRPr b="0" sz="3000">
              <a:solidFill>
                <a:schemeClr val="dk1"/>
              </a:solidFill>
              <a:latin typeface="Fira Sans ExtraBold"/>
              <a:ea typeface="Fira Sans ExtraBold"/>
              <a:cs typeface="Fira Sans ExtraBold"/>
              <a:sym typeface="Fira Sans ExtraBold"/>
            </a:endParaRPr>
          </a:p>
          <a:p>
            <a:pPr indent="0" lvl="0" marL="0" rtl="0" algn="l">
              <a:spcBef>
                <a:spcPts val="0"/>
              </a:spcBef>
              <a:spcAft>
                <a:spcPts val="0"/>
              </a:spcAft>
              <a:buClr>
                <a:schemeClr val="dk1"/>
              </a:buClr>
              <a:buSzPts val="2400"/>
              <a:buFont typeface="Arial"/>
              <a:buNone/>
            </a:pPr>
            <a:r>
              <a:rPr b="0" lang="en" sz="3000">
                <a:solidFill>
                  <a:schemeClr val="dk1"/>
                </a:solidFill>
                <a:latin typeface="Fira Sans ExtraBold"/>
                <a:ea typeface="Fira Sans ExtraBold"/>
                <a:cs typeface="Fira Sans ExtraBold"/>
                <a:sym typeface="Fira Sans ExtraBold"/>
              </a:rPr>
              <a:t>SHRAVAN KUMAR</a:t>
            </a:r>
            <a:endParaRPr b="0" sz="3000">
              <a:solidFill>
                <a:schemeClr val="dk1"/>
              </a:solidFill>
              <a:latin typeface="Fira Sans ExtraBold"/>
              <a:ea typeface="Fira Sans ExtraBold"/>
              <a:cs typeface="Fira Sans ExtraBold"/>
              <a:sym typeface="Fira Sans ExtraBold"/>
            </a:endParaRPr>
          </a:p>
        </p:txBody>
      </p:sp>
      <p:sp>
        <p:nvSpPr>
          <p:cNvPr id="81" name="Google Shape;81;p17"/>
          <p:cNvSpPr txBox="1"/>
          <p:nvPr>
            <p:ph type="title"/>
          </p:nvPr>
        </p:nvSpPr>
        <p:spPr>
          <a:xfrm>
            <a:off x="444675" y="322325"/>
            <a:ext cx="4874400" cy="598200"/>
          </a:xfrm>
          <a:prstGeom prst="rect">
            <a:avLst/>
          </a:prstGeom>
          <a:no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b="1" lang="en" sz="4000">
                <a:solidFill>
                  <a:schemeClr val="dk2"/>
                </a:solidFill>
                <a:latin typeface="Fira Sans"/>
                <a:ea typeface="Fira Sans"/>
                <a:cs typeface="Fira Sans"/>
                <a:sym typeface="Fira Sans"/>
              </a:rPr>
              <a:t>OUR</a:t>
            </a:r>
            <a:r>
              <a:rPr b="1" lang="en" sz="4000">
                <a:latin typeface="Fira Sans"/>
                <a:ea typeface="Fira Sans"/>
                <a:cs typeface="Fira Sans"/>
                <a:sym typeface="Fira Sans"/>
              </a:rPr>
              <a:t> </a:t>
            </a:r>
            <a:r>
              <a:rPr b="1" lang="en" sz="4000">
                <a:solidFill>
                  <a:srgbClr val="375DA1"/>
                </a:solidFill>
                <a:latin typeface="Fira Sans"/>
                <a:ea typeface="Fira Sans"/>
                <a:cs typeface="Fira Sans"/>
                <a:sym typeface="Fira Sans"/>
              </a:rPr>
              <a:t>TEAM </a:t>
            </a:r>
            <a:r>
              <a:rPr lang="en" sz="2500">
                <a:solidFill>
                  <a:srgbClr val="375DA1"/>
                </a:solidFill>
                <a:latin typeface="Fira Sans"/>
                <a:ea typeface="Fira Sans"/>
                <a:cs typeface="Fira Sans"/>
                <a:sym typeface="Fira Sans"/>
              </a:rPr>
              <a:t>(GROUP 1)</a:t>
            </a:r>
            <a:endParaRPr sz="2500">
              <a:solidFill>
                <a:srgbClr val="375DA1"/>
              </a:solidFill>
              <a:latin typeface="Fira Sans"/>
              <a:ea typeface="Fira Sans"/>
              <a:cs typeface="Fira Sans"/>
              <a:sym typeface="Fira Sans"/>
            </a:endParaRPr>
          </a:p>
        </p:txBody>
      </p:sp>
      <p:pic>
        <p:nvPicPr>
          <p:cNvPr id="82" name="Google Shape;82;p17"/>
          <p:cNvPicPr preferRelativeResize="0"/>
          <p:nvPr/>
        </p:nvPicPr>
        <p:blipFill rotWithShape="1">
          <a:blip r:embed="rId3">
            <a:alphaModFix/>
          </a:blip>
          <a:srcRect b="0" l="27803" r="13737" t="0"/>
          <a:stretch/>
        </p:blipFill>
        <p:spPr>
          <a:xfrm>
            <a:off x="6409758" y="538708"/>
            <a:ext cx="1899600" cy="2169000"/>
          </a:xfrm>
          <a:prstGeom prst="round2SameRect">
            <a:avLst>
              <a:gd fmla="val 50000" name="adj1"/>
              <a:gd fmla="val 0" name="adj2"/>
            </a:avLst>
          </a:prstGeom>
          <a:noFill/>
          <a:ln>
            <a:noFill/>
          </a:ln>
          <a:effectLst>
            <a:outerShdw blurRad="57150" rotWithShape="0" algn="bl" dir="5400000" dist="19050">
              <a:srgbClr val="000000">
                <a:alpha val="49800"/>
              </a:srgbClr>
            </a:outerShdw>
          </a:effectLst>
        </p:spPr>
      </p:pic>
      <p:pic>
        <p:nvPicPr>
          <p:cNvPr id="83" name="Google Shape;83;p17"/>
          <p:cNvPicPr preferRelativeResize="0"/>
          <p:nvPr/>
        </p:nvPicPr>
        <p:blipFill rotWithShape="1">
          <a:blip r:embed="rId4">
            <a:alphaModFix/>
          </a:blip>
          <a:srcRect b="14977" l="43932" r="7837" t="24013"/>
          <a:stretch/>
        </p:blipFill>
        <p:spPr>
          <a:xfrm>
            <a:off x="6409750" y="2781375"/>
            <a:ext cx="1899602" cy="1899601"/>
          </a:xfrm>
          <a:prstGeom prst="rect">
            <a:avLst/>
          </a:prstGeom>
          <a:noFill/>
          <a:ln>
            <a:noFill/>
          </a:ln>
          <a:effectLst>
            <a:outerShdw blurRad="57150" rotWithShape="0" algn="bl" dir="5400000" dist="19050">
              <a:srgbClr val="000000">
                <a:alpha val="49800"/>
              </a:srgbClr>
            </a:outerShdw>
          </a:effectLst>
        </p:spPr>
      </p:pic>
      <p:grpSp>
        <p:nvGrpSpPr>
          <p:cNvPr id="84" name="Google Shape;84;p17"/>
          <p:cNvGrpSpPr/>
          <p:nvPr/>
        </p:nvGrpSpPr>
        <p:grpSpPr>
          <a:xfrm>
            <a:off x="101675" y="2406175"/>
            <a:ext cx="3807200" cy="2650000"/>
            <a:chOff x="129850" y="2364800"/>
            <a:chExt cx="3807200" cy="2650000"/>
          </a:xfrm>
        </p:grpSpPr>
        <p:sp>
          <p:nvSpPr>
            <p:cNvPr id="85" name="Google Shape;85;p17"/>
            <p:cNvSpPr/>
            <p:nvPr/>
          </p:nvSpPr>
          <p:spPr>
            <a:xfrm>
              <a:off x="129850" y="463380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7"/>
            <p:cNvSpPr/>
            <p:nvPr/>
          </p:nvSpPr>
          <p:spPr>
            <a:xfrm>
              <a:off x="711950" y="463380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7"/>
            <p:cNvSpPr/>
            <p:nvPr/>
          </p:nvSpPr>
          <p:spPr>
            <a:xfrm>
              <a:off x="1294050" y="463380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7"/>
            <p:cNvSpPr/>
            <p:nvPr/>
          </p:nvSpPr>
          <p:spPr>
            <a:xfrm>
              <a:off x="129850" y="406655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7"/>
            <p:cNvSpPr/>
            <p:nvPr/>
          </p:nvSpPr>
          <p:spPr>
            <a:xfrm>
              <a:off x="129850" y="349930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7"/>
            <p:cNvSpPr/>
            <p:nvPr/>
          </p:nvSpPr>
          <p:spPr>
            <a:xfrm>
              <a:off x="1294050" y="406655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7"/>
            <p:cNvSpPr/>
            <p:nvPr/>
          </p:nvSpPr>
          <p:spPr>
            <a:xfrm>
              <a:off x="1859550" y="406655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7"/>
            <p:cNvSpPr/>
            <p:nvPr/>
          </p:nvSpPr>
          <p:spPr>
            <a:xfrm>
              <a:off x="2425050" y="406655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7"/>
            <p:cNvSpPr/>
            <p:nvPr/>
          </p:nvSpPr>
          <p:spPr>
            <a:xfrm>
              <a:off x="129850" y="293205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7"/>
            <p:cNvSpPr/>
            <p:nvPr/>
          </p:nvSpPr>
          <p:spPr>
            <a:xfrm>
              <a:off x="129850" y="23648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7"/>
            <p:cNvSpPr/>
            <p:nvPr/>
          </p:nvSpPr>
          <p:spPr>
            <a:xfrm>
              <a:off x="1294050" y="3465275"/>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7"/>
            <p:cNvSpPr/>
            <p:nvPr/>
          </p:nvSpPr>
          <p:spPr>
            <a:xfrm>
              <a:off x="2990550" y="406655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7"/>
            <p:cNvSpPr/>
            <p:nvPr/>
          </p:nvSpPr>
          <p:spPr>
            <a:xfrm>
              <a:off x="2425050" y="463380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7"/>
            <p:cNvSpPr/>
            <p:nvPr/>
          </p:nvSpPr>
          <p:spPr>
            <a:xfrm>
              <a:off x="3556050" y="406655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 name="Google Shape;99;p17"/>
          <p:cNvGrpSpPr/>
          <p:nvPr/>
        </p:nvGrpSpPr>
        <p:grpSpPr>
          <a:xfrm>
            <a:off x="8087600" y="84550"/>
            <a:ext cx="957750" cy="2097325"/>
            <a:chOff x="7852150" y="95250"/>
            <a:chExt cx="957750" cy="2097325"/>
          </a:xfrm>
        </p:grpSpPr>
        <p:sp>
          <p:nvSpPr>
            <p:cNvPr id="100" name="Google Shape;100;p17"/>
            <p:cNvSpPr/>
            <p:nvPr/>
          </p:nvSpPr>
          <p:spPr>
            <a:xfrm>
              <a:off x="8428900" y="6625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7"/>
            <p:cNvSpPr/>
            <p:nvPr/>
          </p:nvSpPr>
          <p:spPr>
            <a:xfrm>
              <a:off x="8428900" y="9525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7"/>
            <p:cNvSpPr/>
            <p:nvPr/>
          </p:nvSpPr>
          <p:spPr>
            <a:xfrm>
              <a:off x="8428900" y="1811575"/>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7"/>
            <p:cNvSpPr/>
            <p:nvPr/>
          </p:nvSpPr>
          <p:spPr>
            <a:xfrm>
              <a:off x="8428900" y="1244325"/>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17"/>
            <p:cNvSpPr/>
            <p:nvPr/>
          </p:nvSpPr>
          <p:spPr>
            <a:xfrm>
              <a:off x="7852150" y="9525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8"/>
          <p:cNvSpPr txBox="1"/>
          <p:nvPr/>
        </p:nvSpPr>
        <p:spPr>
          <a:xfrm>
            <a:off x="-65450" y="218425"/>
            <a:ext cx="5519100" cy="760800"/>
          </a:xfrm>
          <a:prstGeom prst="rect">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3500">
              <a:solidFill>
                <a:srgbClr val="1C4587"/>
              </a:solidFill>
              <a:latin typeface="Lexend Deca"/>
              <a:ea typeface="Lexend Deca"/>
              <a:cs typeface="Lexend Deca"/>
              <a:sym typeface="Lexend Deca"/>
            </a:endParaRPr>
          </a:p>
        </p:txBody>
      </p:sp>
      <p:sp>
        <p:nvSpPr>
          <p:cNvPr id="110" name="Google Shape;110;p18"/>
          <p:cNvSpPr txBox="1"/>
          <p:nvPr/>
        </p:nvSpPr>
        <p:spPr>
          <a:xfrm>
            <a:off x="3853859" y="1286235"/>
            <a:ext cx="4199100" cy="14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Fira Sans"/>
                <a:ea typeface="Fira Sans"/>
                <a:cs typeface="Fira Sans"/>
                <a:sym typeface="Fira Sans"/>
              </a:rPr>
              <a:t>KPI 1 </a:t>
            </a:r>
            <a:r>
              <a:rPr lang="en" sz="1200">
                <a:solidFill>
                  <a:schemeClr val="dk1"/>
                </a:solidFill>
                <a:latin typeface="Fira Sans Medium"/>
                <a:ea typeface="Fira Sans Medium"/>
                <a:cs typeface="Fira Sans Medium"/>
                <a:sym typeface="Fira Sans Medium"/>
              </a:rPr>
              <a:t>Number of Patients across various summaries</a:t>
            </a:r>
            <a:endParaRPr b="1" sz="1200">
              <a:solidFill>
                <a:schemeClr val="dk1"/>
              </a:solidFill>
              <a:latin typeface="Fira Sans"/>
              <a:ea typeface="Fira Sans"/>
              <a:cs typeface="Fira Sans"/>
              <a:sym typeface="Fira Sans"/>
            </a:endParaRPr>
          </a:p>
        </p:txBody>
      </p:sp>
      <p:sp>
        <p:nvSpPr>
          <p:cNvPr id="111" name="Google Shape;111;p18"/>
          <p:cNvSpPr/>
          <p:nvPr/>
        </p:nvSpPr>
        <p:spPr>
          <a:xfrm flipH="1" rot="-5400000">
            <a:off x="3377347" y="1144353"/>
            <a:ext cx="283277" cy="453571"/>
          </a:xfrm>
          <a:custGeom>
            <a:rect b="b" l="l" r="r" t="t"/>
            <a:pathLst>
              <a:path extrusionOk="0" h="14097" w="12733">
                <a:moveTo>
                  <a:pt x="750" y="0"/>
                </a:moveTo>
                <a:cubicBezTo>
                  <a:pt x="332" y="0"/>
                  <a:pt x="1" y="346"/>
                  <a:pt x="1" y="763"/>
                </a:cubicBezTo>
                <a:lnTo>
                  <a:pt x="1" y="7734"/>
                </a:lnTo>
                <a:cubicBezTo>
                  <a:pt x="1" y="7936"/>
                  <a:pt x="73" y="8123"/>
                  <a:pt x="217" y="8267"/>
                </a:cubicBezTo>
                <a:lnTo>
                  <a:pt x="5834" y="13869"/>
                </a:lnTo>
                <a:cubicBezTo>
                  <a:pt x="5978" y="14021"/>
                  <a:pt x="6172" y="14096"/>
                  <a:pt x="6366" y="14096"/>
                </a:cubicBezTo>
                <a:cubicBezTo>
                  <a:pt x="6561" y="14096"/>
                  <a:pt x="6755" y="14021"/>
                  <a:pt x="6899" y="13869"/>
                </a:cubicBezTo>
                <a:lnTo>
                  <a:pt x="12516" y="8267"/>
                </a:lnTo>
                <a:cubicBezTo>
                  <a:pt x="12660" y="8123"/>
                  <a:pt x="12732" y="7936"/>
                  <a:pt x="12732" y="7720"/>
                </a:cubicBezTo>
                <a:lnTo>
                  <a:pt x="12732" y="749"/>
                </a:lnTo>
                <a:cubicBezTo>
                  <a:pt x="12732" y="346"/>
                  <a:pt x="12401" y="0"/>
                  <a:pt x="11983" y="0"/>
                </a:cubicBez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txBox="1"/>
          <p:nvPr>
            <p:ph type="title"/>
          </p:nvPr>
        </p:nvSpPr>
        <p:spPr>
          <a:xfrm>
            <a:off x="457200" y="331975"/>
            <a:ext cx="4968000" cy="569400"/>
          </a:xfrm>
          <a:prstGeom prst="rect">
            <a:avLst/>
          </a:prstGeom>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 sz="4000">
                <a:solidFill>
                  <a:schemeClr val="dk2"/>
                </a:solidFill>
                <a:latin typeface="Fira Sans"/>
                <a:ea typeface="Fira Sans"/>
                <a:cs typeface="Fira Sans"/>
                <a:sym typeface="Fira Sans"/>
              </a:rPr>
              <a:t>TABLE</a:t>
            </a:r>
            <a:r>
              <a:rPr b="1" lang="en" sz="4000">
                <a:solidFill>
                  <a:srgbClr val="0F5980"/>
                </a:solidFill>
                <a:latin typeface="Fira Sans"/>
                <a:ea typeface="Fira Sans"/>
                <a:cs typeface="Fira Sans"/>
                <a:sym typeface="Fira Sans"/>
              </a:rPr>
              <a:t> </a:t>
            </a:r>
            <a:r>
              <a:rPr b="1" lang="en" sz="4000">
                <a:solidFill>
                  <a:srgbClr val="375DA1"/>
                </a:solidFill>
                <a:latin typeface="Fira Sans"/>
                <a:ea typeface="Fira Sans"/>
                <a:cs typeface="Fira Sans"/>
                <a:sym typeface="Fira Sans"/>
              </a:rPr>
              <a:t>OF CONTENTS</a:t>
            </a:r>
            <a:endParaRPr b="1" sz="4000">
              <a:solidFill>
                <a:srgbClr val="375DA1"/>
              </a:solidFill>
              <a:latin typeface="Fira Sans"/>
              <a:ea typeface="Fira Sans"/>
              <a:cs typeface="Fira Sans"/>
              <a:sym typeface="Fira Sans"/>
            </a:endParaRPr>
          </a:p>
        </p:txBody>
      </p:sp>
      <p:grpSp>
        <p:nvGrpSpPr>
          <p:cNvPr id="113" name="Google Shape;113;p18"/>
          <p:cNvGrpSpPr/>
          <p:nvPr/>
        </p:nvGrpSpPr>
        <p:grpSpPr>
          <a:xfrm>
            <a:off x="3292231" y="1558188"/>
            <a:ext cx="453500" cy="308938"/>
            <a:chOff x="4739864" y="1364060"/>
            <a:chExt cx="1513178" cy="1366378"/>
          </a:xfrm>
        </p:grpSpPr>
        <p:sp>
          <p:nvSpPr>
            <p:cNvPr id="114" name="Google Shape;114;p18"/>
            <p:cNvSpPr/>
            <p:nvPr/>
          </p:nvSpPr>
          <p:spPr>
            <a:xfrm rot="5400000">
              <a:off x="4813264" y="1290660"/>
              <a:ext cx="1366378" cy="1513178"/>
            </a:xfrm>
            <a:custGeom>
              <a:rect b="b" l="l" r="r" t="t"/>
              <a:pathLst>
                <a:path extrusionOk="0" h="14101" w="12733">
                  <a:moveTo>
                    <a:pt x="6366" y="0"/>
                  </a:moveTo>
                  <a:cubicBezTo>
                    <a:pt x="6172" y="0"/>
                    <a:pt x="5978" y="72"/>
                    <a:pt x="5834" y="216"/>
                  </a:cubicBezTo>
                  <a:lnTo>
                    <a:pt x="217" y="5833"/>
                  </a:lnTo>
                  <a:cubicBezTo>
                    <a:pt x="73" y="5977"/>
                    <a:pt x="1" y="6165"/>
                    <a:pt x="1" y="6366"/>
                  </a:cubicBezTo>
                  <a:lnTo>
                    <a:pt x="1" y="13337"/>
                  </a:lnTo>
                  <a:cubicBezTo>
                    <a:pt x="1" y="13754"/>
                    <a:pt x="332" y="14100"/>
                    <a:pt x="750" y="14100"/>
                  </a:cubicBezTo>
                  <a:lnTo>
                    <a:pt x="11983" y="14100"/>
                  </a:lnTo>
                  <a:cubicBezTo>
                    <a:pt x="12401" y="14100"/>
                    <a:pt x="12732" y="13754"/>
                    <a:pt x="12732" y="13337"/>
                  </a:cubicBezTo>
                  <a:lnTo>
                    <a:pt x="12732" y="6366"/>
                  </a:lnTo>
                  <a:cubicBezTo>
                    <a:pt x="12732" y="6165"/>
                    <a:pt x="12660" y="5977"/>
                    <a:pt x="12516" y="5833"/>
                  </a:cubicBezTo>
                  <a:lnTo>
                    <a:pt x="6899" y="216"/>
                  </a:lnTo>
                  <a:cubicBezTo>
                    <a:pt x="6755" y="72"/>
                    <a:pt x="6561" y="0"/>
                    <a:pt x="6366" y="0"/>
                  </a:cubicBez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p:nvPr/>
          </p:nvSpPr>
          <p:spPr>
            <a:xfrm rot="5400000">
              <a:off x="5148333" y="1939194"/>
              <a:ext cx="3628" cy="50"/>
            </a:xfrm>
            <a:custGeom>
              <a:rect b="b" l="l" r="r" t="t"/>
              <a:pathLst>
                <a:path extrusionOk="0" h="1" w="73">
                  <a:moveTo>
                    <a:pt x="0" y="1"/>
                  </a:moveTo>
                  <a:lnTo>
                    <a:pt x="72" y="1"/>
                  </a:lnTo>
                  <a:lnTo>
                    <a:pt x="72" y="1"/>
                  </a:lnTo>
                  <a:lnTo>
                    <a:pt x="0"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18"/>
          <p:cNvSpPr txBox="1"/>
          <p:nvPr/>
        </p:nvSpPr>
        <p:spPr>
          <a:xfrm>
            <a:off x="3853860" y="1639144"/>
            <a:ext cx="2723700" cy="14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Fira Sans"/>
                <a:ea typeface="Fira Sans"/>
                <a:cs typeface="Fira Sans"/>
                <a:sym typeface="Fira Sans"/>
              </a:rPr>
              <a:t>KPI 2 </a:t>
            </a:r>
            <a:r>
              <a:rPr lang="en" sz="1200">
                <a:solidFill>
                  <a:schemeClr val="dk1"/>
                </a:solidFill>
                <a:latin typeface="Fira Sans Medium"/>
                <a:ea typeface="Fira Sans Medium"/>
                <a:cs typeface="Fira Sans Medium"/>
                <a:sym typeface="Fira Sans Medium"/>
              </a:rPr>
              <a:t>Profit Vs Non-Profit Stats</a:t>
            </a:r>
            <a:endParaRPr b="1" sz="1200">
              <a:solidFill>
                <a:schemeClr val="dk1"/>
              </a:solidFill>
              <a:latin typeface="Fira Sans"/>
              <a:ea typeface="Fira Sans"/>
              <a:cs typeface="Fira Sans"/>
              <a:sym typeface="Fira Sans"/>
            </a:endParaRPr>
          </a:p>
        </p:txBody>
      </p:sp>
      <p:sp>
        <p:nvSpPr>
          <p:cNvPr id="117" name="Google Shape;117;p18"/>
          <p:cNvSpPr txBox="1"/>
          <p:nvPr/>
        </p:nvSpPr>
        <p:spPr>
          <a:xfrm>
            <a:off x="3853865" y="3056208"/>
            <a:ext cx="3196500" cy="14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Fira Sans"/>
                <a:ea typeface="Fira Sans"/>
                <a:cs typeface="Fira Sans"/>
                <a:sym typeface="Fira Sans"/>
              </a:rPr>
              <a:t>KPI 6 </a:t>
            </a:r>
            <a:r>
              <a:rPr lang="en" sz="1200">
                <a:solidFill>
                  <a:schemeClr val="dk1"/>
                </a:solidFill>
                <a:latin typeface="Fira Sans Medium"/>
                <a:ea typeface="Fira Sans Medium"/>
                <a:cs typeface="Fira Sans Medium"/>
                <a:sym typeface="Fira Sans Medium"/>
              </a:rPr>
              <a:t>Average Payment Reduction Rate</a:t>
            </a:r>
            <a:endParaRPr b="1" sz="1200">
              <a:solidFill>
                <a:schemeClr val="dk1"/>
              </a:solidFill>
              <a:latin typeface="Fira Sans"/>
              <a:ea typeface="Fira Sans"/>
              <a:cs typeface="Fira Sans"/>
              <a:sym typeface="Fira Sans"/>
            </a:endParaRPr>
          </a:p>
        </p:txBody>
      </p:sp>
      <p:sp>
        <p:nvSpPr>
          <p:cNvPr id="118" name="Google Shape;118;p18"/>
          <p:cNvSpPr txBox="1"/>
          <p:nvPr/>
        </p:nvSpPr>
        <p:spPr>
          <a:xfrm>
            <a:off x="3853860" y="2344937"/>
            <a:ext cx="2321400" cy="14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Fira Sans"/>
                <a:ea typeface="Fira Sans"/>
                <a:cs typeface="Fira Sans"/>
                <a:sym typeface="Fira Sans"/>
              </a:rPr>
              <a:t>KPI 4 </a:t>
            </a:r>
            <a:r>
              <a:rPr lang="en" sz="1200">
                <a:solidFill>
                  <a:schemeClr val="dk1"/>
                </a:solidFill>
                <a:latin typeface="Fira Sans Medium"/>
                <a:ea typeface="Fira Sans Medium"/>
                <a:cs typeface="Fira Sans Medium"/>
                <a:sym typeface="Fira Sans Medium"/>
              </a:rPr>
              <a:t>Dialysis Stations Stats</a:t>
            </a:r>
            <a:endParaRPr b="1" sz="1200">
              <a:solidFill>
                <a:schemeClr val="dk1"/>
              </a:solidFill>
              <a:latin typeface="Fira Sans"/>
              <a:ea typeface="Fira Sans"/>
              <a:cs typeface="Fira Sans"/>
              <a:sym typeface="Fira Sans"/>
            </a:endParaRPr>
          </a:p>
        </p:txBody>
      </p:sp>
      <p:sp>
        <p:nvSpPr>
          <p:cNvPr id="119" name="Google Shape;119;p18"/>
          <p:cNvSpPr txBox="1"/>
          <p:nvPr/>
        </p:nvSpPr>
        <p:spPr>
          <a:xfrm>
            <a:off x="3853852" y="1992050"/>
            <a:ext cx="5035800" cy="14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Fira Sans"/>
                <a:ea typeface="Fira Sans"/>
                <a:cs typeface="Fira Sans"/>
                <a:sym typeface="Fira Sans"/>
              </a:rPr>
              <a:t>KPI 3 </a:t>
            </a:r>
            <a:r>
              <a:rPr lang="en" sz="1200">
                <a:solidFill>
                  <a:schemeClr val="dk1"/>
                </a:solidFill>
                <a:latin typeface="Fira Sans Medium"/>
                <a:ea typeface="Fira Sans Medium"/>
                <a:cs typeface="Fira Sans Medium"/>
                <a:sym typeface="Fira Sans Medium"/>
              </a:rPr>
              <a:t>Chain Organizations w.r.t. Total Performance Score as No Score</a:t>
            </a:r>
            <a:endParaRPr b="1" sz="1200">
              <a:solidFill>
                <a:schemeClr val="dk1"/>
              </a:solidFill>
              <a:latin typeface="Fira Sans"/>
              <a:ea typeface="Fira Sans"/>
              <a:cs typeface="Fira Sans"/>
              <a:sym typeface="Fira Sans"/>
            </a:endParaRPr>
          </a:p>
        </p:txBody>
      </p:sp>
      <p:sp>
        <p:nvSpPr>
          <p:cNvPr id="120" name="Google Shape;120;p18"/>
          <p:cNvSpPr txBox="1"/>
          <p:nvPr/>
        </p:nvSpPr>
        <p:spPr>
          <a:xfrm>
            <a:off x="3853860" y="2697846"/>
            <a:ext cx="3540600" cy="14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Fira Sans"/>
                <a:ea typeface="Fira Sans"/>
                <a:cs typeface="Fira Sans"/>
                <a:sym typeface="Fira Sans"/>
              </a:rPr>
              <a:t>KPI 5 </a:t>
            </a:r>
            <a:r>
              <a:rPr lang="en" sz="1200">
                <a:solidFill>
                  <a:schemeClr val="dk1"/>
                </a:solidFill>
                <a:latin typeface="Fira Sans Medium"/>
                <a:ea typeface="Fira Sans Medium"/>
                <a:cs typeface="Fira Sans Medium"/>
                <a:sym typeface="Fira Sans Medium"/>
              </a:rPr>
              <a:t>Total Category Text  - As Expected</a:t>
            </a:r>
            <a:endParaRPr b="1" sz="1200">
              <a:solidFill>
                <a:schemeClr val="dk1"/>
              </a:solidFill>
              <a:latin typeface="Fira Sans"/>
              <a:ea typeface="Fira Sans"/>
              <a:cs typeface="Fira Sans"/>
              <a:sym typeface="Fira Sans"/>
            </a:endParaRPr>
          </a:p>
        </p:txBody>
      </p:sp>
      <p:grpSp>
        <p:nvGrpSpPr>
          <p:cNvPr id="121" name="Google Shape;121;p18"/>
          <p:cNvGrpSpPr/>
          <p:nvPr/>
        </p:nvGrpSpPr>
        <p:grpSpPr>
          <a:xfrm>
            <a:off x="3292668" y="1912441"/>
            <a:ext cx="453500" cy="308938"/>
            <a:chOff x="4739864" y="1364060"/>
            <a:chExt cx="1513178" cy="1366378"/>
          </a:xfrm>
        </p:grpSpPr>
        <p:sp>
          <p:nvSpPr>
            <p:cNvPr id="122" name="Google Shape;122;p18"/>
            <p:cNvSpPr/>
            <p:nvPr/>
          </p:nvSpPr>
          <p:spPr>
            <a:xfrm rot="5400000">
              <a:off x="4813264" y="1290660"/>
              <a:ext cx="1366378" cy="1513178"/>
            </a:xfrm>
            <a:custGeom>
              <a:rect b="b" l="l" r="r" t="t"/>
              <a:pathLst>
                <a:path extrusionOk="0" h="14101" w="12733">
                  <a:moveTo>
                    <a:pt x="6366" y="0"/>
                  </a:moveTo>
                  <a:cubicBezTo>
                    <a:pt x="6172" y="0"/>
                    <a:pt x="5978" y="72"/>
                    <a:pt x="5834" y="216"/>
                  </a:cubicBezTo>
                  <a:lnTo>
                    <a:pt x="217" y="5833"/>
                  </a:lnTo>
                  <a:cubicBezTo>
                    <a:pt x="73" y="5977"/>
                    <a:pt x="1" y="6165"/>
                    <a:pt x="1" y="6366"/>
                  </a:cubicBezTo>
                  <a:lnTo>
                    <a:pt x="1" y="13337"/>
                  </a:lnTo>
                  <a:cubicBezTo>
                    <a:pt x="1" y="13754"/>
                    <a:pt x="332" y="14100"/>
                    <a:pt x="750" y="14100"/>
                  </a:cubicBezTo>
                  <a:lnTo>
                    <a:pt x="11983" y="14100"/>
                  </a:lnTo>
                  <a:cubicBezTo>
                    <a:pt x="12401" y="14100"/>
                    <a:pt x="12732" y="13754"/>
                    <a:pt x="12732" y="13337"/>
                  </a:cubicBezTo>
                  <a:lnTo>
                    <a:pt x="12732" y="6366"/>
                  </a:lnTo>
                  <a:cubicBezTo>
                    <a:pt x="12732" y="6165"/>
                    <a:pt x="12660" y="5977"/>
                    <a:pt x="12516" y="5833"/>
                  </a:cubicBezTo>
                  <a:lnTo>
                    <a:pt x="6899" y="216"/>
                  </a:lnTo>
                  <a:cubicBezTo>
                    <a:pt x="6755" y="72"/>
                    <a:pt x="6561" y="0"/>
                    <a:pt x="6366" y="0"/>
                  </a:cubicBez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8"/>
            <p:cNvSpPr/>
            <p:nvPr/>
          </p:nvSpPr>
          <p:spPr>
            <a:xfrm rot="5400000">
              <a:off x="5148333" y="1939194"/>
              <a:ext cx="3628" cy="50"/>
            </a:xfrm>
            <a:custGeom>
              <a:rect b="b" l="l" r="r" t="t"/>
              <a:pathLst>
                <a:path extrusionOk="0" h="1" w="73">
                  <a:moveTo>
                    <a:pt x="0" y="1"/>
                  </a:moveTo>
                  <a:lnTo>
                    <a:pt x="72" y="1"/>
                  </a:lnTo>
                  <a:lnTo>
                    <a:pt x="72" y="1"/>
                  </a:lnTo>
                  <a:lnTo>
                    <a:pt x="0"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 name="Google Shape;124;p18"/>
          <p:cNvGrpSpPr/>
          <p:nvPr/>
        </p:nvGrpSpPr>
        <p:grpSpPr>
          <a:xfrm>
            <a:off x="3292243" y="2266693"/>
            <a:ext cx="453500" cy="308938"/>
            <a:chOff x="4739864" y="1364060"/>
            <a:chExt cx="1513178" cy="1366378"/>
          </a:xfrm>
        </p:grpSpPr>
        <p:sp>
          <p:nvSpPr>
            <p:cNvPr id="125" name="Google Shape;125;p18"/>
            <p:cNvSpPr/>
            <p:nvPr/>
          </p:nvSpPr>
          <p:spPr>
            <a:xfrm rot="5400000">
              <a:off x="4813264" y="1290660"/>
              <a:ext cx="1366378" cy="1513178"/>
            </a:xfrm>
            <a:custGeom>
              <a:rect b="b" l="l" r="r" t="t"/>
              <a:pathLst>
                <a:path extrusionOk="0" h="14101" w="12733">
                  <a:moveTo>
                    <a:pt x="6366" y="0"/>
                  </a:moveTo>
                  <a:cubicBezTo>
                    <a:pt x="6172" y="0"/>
                    <a:pt x="5978" y="72"/>
                    <a:pt x="5834" y="216"/>
                  </a:cubicBezTo>
                  <a:lnTo>
                    <a:pt x="217" y="5833"/>
                  </a:lnTo>
                  <a:cubicBezTo>
                    <a:pt x="73" y="5977"/>
                    <a:pt x="1" y="6165"/>
                    <a:pt x="1" y="6366"/>
                  </a:cubicBezTo>
                  <a:lnTo>
                    <a:pt x="1" y="13337"/>
                  </a:lnTo>
                  <a:cubicBezTo>
                    <a:pt x="1" y="13754"/>
                    <a:pt x="332" y="14100"/>
                    <a:pt x="750" y="14100"/>
                  </a:cubicBezTo>
                  <a:lnTo>
                    <a:pt x="11983" y="14100"/>
                  </a:lnTo>
                  <a:cubicBezTo>
                    <a:pt x="12401" y="14100"/>
                    <a:pt x="12732" y="13754"/>
                    <a:pt x="12732" y="13337"/>
                  </a:cubicBezTo>
                  <a:lnTo>
                    <a:pt x="12732" y="6366"/>
                  </a:lnTo>
                  <a:cubicBezTo>
                    <a:pt x="12732" y="6165"/>
                    <a:pt x="12660" y="5977"/>
                    <a:pt x="12516" y="5833"/>
                  </a:cubicBezTo>
                  <a:lnTo>
                    <a:pt x="6899" y="216"/>
                  </a:lnTo>
                  <a:cubicBezTo>
                    <a:pt x="6755" y="72"/>
                    <a:pt x="6561" y="0"/>
                    <a:pt x="6366" y="0"/>
                  </a:cubicBez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rot="5400000">
              <a:off x="5148333" y="1939194"/>
              <a:ext cx="3628" cy="50"/>
            </a:xfrm>
            <a:custGeom>
              <a:rect b="b" l="l" r="r" t="t"/>
              <a:pathLst>
                <a:path extrusionOk="0" h="1" w="73">
                  <a:moveTo>
                    <a:pt x="0" y="1"/>
                  </a:moveTo>
                  <a:lnTo>
                    <a:pt x="72" y="1"/>
                  </a:lnTo>
                  <a:lnTo>
                    <a:pt x="72" y="1"/>
                  </a:lnTo>
                  <a:lnTo>
                    <a:pt x="0"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 name="Google Shape;127;p18"/>
          <p:cNvGrpSpPr/>
          <p:nvPr/>
        </p:nvGrpSpPr>
        <p:grpSpPr>
          <a:xfrm>
            <a:off x="3292243" y="2620946"/>
            <a:ext cx="453500" cy="308938"/>
            <a:chOff x="4739864" y="1364060"/>
            <a:chExt cx="1513178" cy="1366378"/>
          </a:xfrm>
        </p:grpSpPr>
        <p:sp>
          <p:nvSpPr>
            <p:cNvPr id="128" name="Google Shape;128;p18"/>
            <p:cNvSpPr/>
            <p:nvPr/>
          </p:nvSpPr>
          <p:spPr>
            <a:xfrm rot="5400000">
              <a:off x="4813264" y="1290660"/>
              <a:ext cx="1366378" cy="1513178"/>
            </a:xfrm>
            <a:custGeom>
              <a:rect b="b" l="l" r="r" t="t"/>
              <a:pathLst>
                <a:path extrusionOk="0" h="14101" w="12733">
                  <a:moveTo>
                    <a:pt x="6366" y="0"/>
                  </a:moveTo>
                  <a:cubicBezTo>
                    <a:pt x="6172" y="0"/>
                    <a:pt x="5978" y="72"/>
                    <a:pt x="5834" y="216"/>
                  </a:cubicBezTo>
                  <a:lnTo>
                    <a:pt x="217" y="5833"/>
                  </a:lnTo>
                  <a:cubicBezTo>
                    <a:pt x="73" y="5977"/>
                    <a:pt x="1" y="6165"/>
                    <a:pt x="1" y="6366"/>
                  </a:cubicBezTo>
                  <a:lnTo>
                    <a:pt x="1" y="13337"/>
                  </a:lnTo>
                  <a:cubicBezTo>
                    <a:pt x="1" y="13754"/>
                    <a:pt x="332" y="14100"/>
                    <a:pt x="750" y="14100"/>
                  </a:cubicBezTo>
                  <a:lnTo>
                    <a:pt x="11983" y="14100"/>
                  </a:lnTo>
                  <a:cubicBezTo>
                    <a:pt x="12401" y="14100"/>
                    <a:pt x="12732" y="13754"/>
                    <a:pt x="12732" y="13337"/>
                  </a:cubicBezTo>
                  <a:lnTo>
                    <a:pt x="12732" y="6366"/>
                  </a:lnTo>
                  <a:cubicBezTo>
                    <a:pt x="12732" y="6165"/>
                    <a:pt x="12660" y="5977"/>
                    <a:pt x="12516" y="5833"/>
                  </a:cubicBezTo>
                  <a:lnTo>
                    <a:pt x="6899" y="216"/>
                  </a:lnTo>
                  <a:cubicBezTo>
                    <a:pt x="6755" y="72"/>
                    <a:pt x="6561" y="0"/>
                    <a:pt x="6366" y="0"/>
                  </a:cubicBez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8"/>
            <p:cNvSpPr/>
            <p:nvPr/>
          </p:nvSpPr>
          <p:spPr>
            <a:xfrm rot="5400000">
              <a:off x="5148333" y="1939194"/>
              <a:ext cx="3628" cy="50"/>
            </a:xfrm>
            <a:custGeom>
              <a:rect b="b" l="l" r="r" t="t"/>
              <a:pathLst>
                <a:path extrusionOk="0" h="1" w="73">
                  <a:moveTo>
                    <a:pt x="0" y="1"/>
                  </a:moveTo>
                  <a:lnTo>
                    <a:pt x="72" y="1"/>
                  </a:lnTo>
                  <a:lnTo>
                    <a:pt x="72" y="1"/>
                  </a:lnTo>
                  <a:lnTo>
                    <a:pt x="0"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18"/>
          <p:cNvGrpSpPr/>
          <p:nvPr/>
        </p:nvGrpSpPr>
        <p:grpSpPr>
          <a:xfrm>
            <a:off x="3292243" y="2975199"/>
            <a:ext cx="453500" cy="308938"/>
            <a:chOff x="4739864" y="1364060"/>
            <a:chExt cx="1513178" cy="1366378"/>
          </a:xfrm>
        </p:grpSpPr>
        <p:sp>
          <p:nvSpPr>
            <p:cNvPr id="131" name="Google Shape;131;p18"/>
            <p:cNvSpPr/>
            <p:nvPr/>
          </p:nvSpPr>
          <p:spPr>
            <a:xfrm rot="5400000">
              <a:off x="4813264" y="1290660"/>
              <a:ext cx="1366378" cy="1513178"/>
            </a:xfrm>
            <a:custGeom>
              <a:rect b="b" l="l" r="r" t="t"/>
              <a:pathLst>
                <a:path extrusionOk="0" h="14101" w="12733">
                  <a:moveTo>
                    <a:pt x="6366" y="0"/>
                  </a:moveTo>
                  <a:cubicBezTo>
                    <a:pt x="6172" y="0"/>
                    <a:pt x="5978" y="72"/>
                    <a:pt x="5834" y="216"/>
                  </a:cubicBezTo>
                  <a:lnTo>
                    <a:pt x="217" y="5833"/>
                  </a:lnTo>
                  <a:cubicBezTo>
                    <a:pt x="73" y="5977"/>
                    <a:pt x="1" y="6165"/>
                    <a:pt x="1" y="6366"/>
                  </a:cubicBezTo>
                  <a:lnTo>
                    <a:pt x="1" y="13337"/>
                  </a:lnTo>
                  <a:cubicBezTo>
                    <a:pt x="1" y="13754"/>
                    <a:pt x="332" y="14100"/>
                    <a:pt x="750" y="14100"/>
                  </a:cubicBezTo>
                  <a:lnTo>
                    <a:pt x="11983" y="14100"/>
                  </a:lnTo>
                  <a:cubicBezTo>
                    <a:pt x="12401" y="14100"/>
                    <a:pt x="12732" y="13754"/>
                    <a:pt x="12732" y="13337"/>
                  </a:cubicBezTo>
                  <a:lnTo>
                    <a:pt x="12732" y="6366"/>
                  </a:lnTo>
                  <a:cubicBezTo>
                    <a:pt x="12732" y="6165"/>
                    <a:pt x="12660" y="5977"/>
                    <a:pt x="12516" y="5833"/>
                  </a:cubicBezTo>
                  <a:lnTo>
                    <a:pt x="6899" y="216"/>
                  </a:lnTo>
                  <a:cubicBezTo>
                    <a:pt x="6755" y="72"/>
                    <a:pt x="6561" y="0"/>
                    <a:pt x="6366" y="0"/>
                  </a:cubicBez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rot="5400000">
              <a:off x="5148333" y="1939194"/>
              <a:ext cx="3628" cy="50"/>
            </a:xfrm>
            <a:custGeom>
              <a:rect b="b" l="l" r="r" t="t"/>
              <a:pathLst>
                <a:path extrusionOk="0" h="1" w="73">
                  <a:moveTo>
                    <a:pt x="0" y="1"/>
                  </a:moveTo>
                  <a:lnTo>
                    <a:pt x="72" y="1"/>
                  </a:lnTo>
                  <a:lnTo>
                    <a:pt x="72" y="1"/>
                  </a:lnTo>
                  <a:lnTo>
                    <a:pt x="0"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 name="Google Shape;133;p18"/>
          <p:cNvSpPr/>
          <p:nvPr/>
        </p:nvSpPr>
        <p:spPr>
          <a:xfrm>
            <a:off x="457200" y="1655225"/>
            <a:ext cx="2516170" cy="1189334"/>
          </a:xfrm>
          <a:custGeom>
            <a:rect b="b" l="l" r="r" t="t"/>
            <a:pathLst>
              <a:path extrusionOk="0" h="13986" w="24499">
                <a:moveTo>
                  <a:pt x="1" y="1"/>
                </a:moveTo>
                <a:lnTo>
                  <a:pt x="6035" y="6986"/>
                </a:lnTo>
                <a:lnTo>
                  <a:pt x="1" y="13985"/>
                </a:lnTo>
                <a:lnTo>
                  <a:pt x="18479" y="13985"/>
                </a:lnTo>
                <a:lnTo>
                  <a:pt x="24499" y="6986"/>
                </a:lnTo>
                <a:lnTo>
                  <a:pt x="18479"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txBox="1"/>
          <p:nvPr/>
        </p:nvSpPr>
        <p:spPr>
          <a:xfrm>
            <a:off x="986425" y="1841250"/>
            <a:ext cx="1872000" cy="7539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lt1"/>
                </a:solidFill>
                <a:latin typeface="Fira Sans"/>
                <a:ea typeface="Fira Sans"/>
                <a:cs typeface="Fira Sans"/>
                <a:sym typeface="Fira Sans"/>
              </a:rPr>
              <a:t>01</a:t>
            </a:r>
            <a:endParaRPr b="1" sz="1500">
              <a:solidFill>
                <a:schemeClr val="lt1"/>
              </a:solidFill>
              <a:latin typeface="Fira Sans"/>
              <a:ea typeface="Fira Sans"/>
              <a:cs typeface="Fira Sans"/>
              <a:sym typeface="Fira Sans"/>
            </a:endParaRPr>
          </a:p>
          <a:p>
            <a:pPr indent="0" lvl="0" marL="0" rtl="0" algn="ctr">
              <a:spcBef>
                <a:spcPts val="0"/>
              </a:spcBef>
              <a:spcAft>
                <a:spcPts val="0"/>
              </a:spcAft>
              <a:buClr>
                <a:schemeClr val="dk1"/>
              </a:buClr>
              <a:buSzPts val="3600"/>
              <a:buFont typeface="Arial"/>
              <a:buNone/>
            </a:pPr>
            <a:r>
              <a:rPr lang="en" sz="1500">
                <a:solidFill>
                  <a:schemeClr val="lt1"/>
                </a:solidFill>
                <a:latin typeface="Fira Sans Medium"/>
                <a:ea typeface="Fira Sans Medium"/>
                <a:cs typeface="Fira Sans Medium"/>
                <a:sym typeface="Fira Sans Medium"/>
              </a:rPr>
              <a:t>ALL KPI ANALYSIS &amp; RECOMMENDATION</a:t>
            </a:r>
            <a:endParaRPr b="1" sz="1500">
              <a:solidFill>
                <a:schemeClr val="lt1"/>
              </a:solidFill>
              <a:latin typeface="Fira Sans"/>
              <a:ea typeface="Fira Sans"/>
              <a:cs typeface="Fira Sans"/>
              <a:sym typeface="Fira Sans"/>
            </a:endParaRPr>
          </a:p>
        </p:txBody>
      </p:sp>
      <p:sp>
        <p:nvSpPr>
          <p:cNvPr id="135" name="Google Shape;135;p18"/>
          <p:cNvSpPr/>
          <p:nvPr/>
        </p:nvSpPr>
        <p:spPr>
          <a:xfrm>
            <a:off x="457200" y="3535000"/>
            <a:ext cx="2516170" cy="1189334"/>
          </a:xfrm>
          <a:custGeom>
            <a:rect b="b" l="l" r="r" t="t"/>
            <a:pathLst>
              <a:path extrusionOk="0" h="13986" w="24499">
                <a:moveTo>
                  <a:pt x="1" y="1"/>
                </a:moveTo>
                <a:lnTo>
                  <a:pt x="6035" y="6986"/>
                </a:lnTo>
                <a:lnTo>
                  <a:pt x="1" y="13985"/>
                </a:lnTo>
                <a:lnTo>
                  <a:pt x="18479" y="13985"/>
                </a:lnTo>
                <a:lnTo>
                  <a:pt x="24499" y="6986"/>
                </a:lnTo>
                <a:lnTo>
                  <a:pt x="18479"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txBox="1"/>
          <p:nvPr/>
        </p:nvSpPr>
        <p:spPr>
          <a:xfrm>
            <a:off x="932100" y="3748500"/>
            <a:ext cx="1764600" cy="7539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lt1"/>
                </a:solidFill>
                <a:latin typeface="Fira Sans"/>
                <a:ea typeface="Fira Sans"/>
                <a:cs typeface="Fira Sans"/>
                <a:sym typeface="Fira Sans"/>
              </a:rPr>
              <a:t>02</a:t>
            </a:r>
            <a:endParaRPr b="1" sz="1500">
              <a:solidFill>
                <a:schemeClr val="lt1"/>
              </a:solidFill>
              <a:latin typeface="Fira Sans"/>
              <a:ea typeface="Fira Sans"/>
              <a:cs typeface="Fira Sans"/>
              <a:sym typeface="Fira Sans"/>
            </a:endParaRPr>
          </a:p>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Dashboard and Screenshot</a:t>
            </a:r>
            <a:endParaRPr b="1" sz="1500">
              <a:solidFill>
                <a:schemeClr val="lt1"/>
              </a:solidFill>
              <a:latin typeface="Fira Sans"/>
              <a:ea typeface="Fira Sans"/>
              <a:cs typeface="Fira Sans"/>
              <a:sym typeface="Fira Sans"/>
            </a:endParaRPr>
          </a:p>
        </p:txBody>
      </p:sp>
      <p:sp>
        <p:nvSpPr>
          <p:cNvPr id="137" name="Google Shape;137;p18"/>
          <p:cNvSpPr txBox="1"/>
          <p:nvPr/>
        </p:nvSpPr>
        <p:spPr>
          <a:xfrm>
            <a:off x="3853815" y="4410458"/>
            <a:ext cx="3196500" cy="14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Fira Sans"/>
                <a:ea typeface="Fira Sans"/>
                <a:cs typeface="Fira Sans"/>
                <a:sym typeface="Fira Sans"/>
              </a:rPr>
              <a:t>Tableau</a:t>
            </a:r>
            <a:r>
              <a:rPr b="1" lang="en" sz="1200">
                <a:solidFill>
                  <a:schemeClr val="dk1"/>
                </a:solidFill>
                <a:latin typeface="Fira Sans"/>
                <a:ea typeface="Fira Sans"/>
                <a:cs typeface="Fira Sans"/>
                <a:sym typeface="Fira Sans"/>
              </a:rPr>
              <a:t> </a:t>
            </a:r>
            <a:r>
              <a:rPr lang="en" sz="1200">
                <a:solidFill>
                  <a:schemeClr val="dk1"/>
                </a:solidFill>
                <a:latin typeface="Fira Sans Medium"/>
                <a:ea typeface="Fira Sans Medium"/>
                <a:cs typeface="Fira Sans Medium"/>
                <a:sym typeface="Fira Sans Medium"/>
              </a:rPr>
              <a:t>Dashboard</a:t>
            </a:r>
            <a:endParaRPr b="1" sz="1200">
              <a:solidFill>
                <a:schemeClr val="dk1"/>
              </a:solidFill>
              <a:latin typeface="Fira Sans"/>
              <a:ea typeface="Fira Sans"/>
              <a:cs typeface="Fira Sans"/>
              <a:sym typeface="Fira Sans"/>
            </a:endParaRPr>
          </a:p>
        </p:txBody>
      </p:sp>
      <p:sp>
        <p:nvSpPr>
          <p:cNvPr id="138" name="Google Shape;138;p18"/>
          <p:cNvSpPr txBox="1"/>
          <p:nvPr/>
        </p:nvSpPr>
        <p:spPr>
          <a:xfrm>
            <a:off x="3853810" y="3699187"/>
            <a:ext cx="2321400" cy="14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Fira Sans"/>
                <a:ea typeface="Fira Sans"/>
                <a:cs typeface="Fira Sans"/>
                <a:sym typeface="Fira Sans"/>
              </a:rPr>
              <a:t>Excel</a:t>
            </a:r>
            <a:r>
              <a:rPr b="1" lang="en" sz="1200">
                <a:solidFill>
                  <a:schemeClr val="dk1"/>
                </a:solidFill>
                <a:latin typeface="Fira Sans"/>
                <a:ea typeface="Fira Sans"/>
                <a:cs typeface="Fira Sans"/>
                <a:sym typeface="Fira Sans"/>
              </a:rPr>
              <a:t> </a:t>
            </a:r>
            <a:r>
              <a:rPr lang="en" sz="1200">
                <a:solidFill>
                  <a:schemeClr val="dk1"/>
                </a:solidFill>
                <a:latin typeface="Fira Sans Medium"/>
                <a:ea typeface="Fira Sans Medium"/>
                <a:cs typeface="Fira Sans Medium"/>
                <a:sym typeface="Fira Sans Medium"/>
              </a:rPr>
              <a:t>Dashboard</a:t>
            </a:r>
            <a:endParaRPr b="1" sz="1200">
              <a:solidFill>
                <a:schemeClr val="dk1"/>
              </a:solidFill>
              <a:latin typeface="Fira Sans"/>
              <a:ea typeface="Fira Sans"/>
              <a:cs typeface="Fira Sans"/>
              <a:sym typeface="Fira Sans"/>
            </a:endParaRPr>
          </a:p>
        </p:txBody>
      </p:sp>
      <p:sp>
        <p:nvSpPr>
          <p:cNvPr id="139" name="Google Shape;139;p18"/>
          <p:cNvSpPr txBox="1"/>
          <p:nvPr/>
        </p:nvSpPr>
        <p:spPr>
          <a:xfrm>
            <a:off x="3853805" y="4052100"/>
            <a:ext cx="1764600" cy="146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Fira Sans"/>
                <a:ea typeface="Fira Sans"/>
                <a:cs typeface="Fira Sans"/>
                <a:sym typeface="Fira Sans"/>
              </a:rPr>
              <a:t>Power Bi</a:t>
            </a:r>
            <a:r>
              <a:rPr b="1" lang="en" sz="1200">
                <a:solidFill>
                  <a:schemeClr val="dk1"/>
                </a:solidFill>
                <a:latin typeface="Fira Sans"/>
                <a:ea typeface="Fira Sans"/>
                <a:cs typeface="Fira Sans"/>
                <a:sym typeface="Fira Sans"/>
              </a:rPr>
              <a:t> </a:t>
            </a:r>
            <a:r>
              <a:rPr lang="en" sz="1200">
                <a:solidFill>
                  <a:schemeClr val="dk1"/>
                </a:solidFill>
                <a:latin typeface="Fira Sans Medium"/>
                <a:ea typeface="Fira Sans Medium"/>
                <a:cs typeface="Fira Sans Medium"/>
                <a:sym typeface="Fira Sans Medium"/>
              </a:rPr>
              <a:t>Dashboard</a:t>
            </a:r>
            <a:endParaRPr b="1" sz="1200">
              <a:solidFill>
                <a:schemeClr val="dk1"/>
              </a:solidFill>
              <a:latin typeface="Fira Sans"/>
              <a:ea typeface="Fira Sans"/>
              <a:cs typeface="Fira Sans"/>
              <a:sym typeface="Fira Sans"/>
            </a:endParaRPr>
          </a:p>
        </p:txBody>
      </p:sp>
      <p:grpSp>
        <p:nvGrpSpPr>
          <p:cNvPr id="140" name="Google Shape;140;p18"/>
          <p:cNvGrpSpPr/>
          <p:nvPr/>
        </p:nvGrpSpPr>
        <p:grpSpPr>
          <a:xfrm>
            <a:off x="3292193" y="3620943"/>
            <a:ext cx="453500" cy="308938"/>
            <a:chOff x="4739864" y="1364060"/>
            <a:chExt cx="1513178" cy="1366378"/>
          </a:xfrm>
        </p:grpSpPr>
        <p:sp>
          <p:nvSpPr>
            <p:cNvPr id="141" name="Google Shape;141;p18"/>
            <p:cNvSpPr/>
            <p:nvPr/>
          </p:nvSpPr>
          <p:spPr>
            <a:xfrm rot="5400000">
              <a:off x="4813264" y="1290660"/>
              <a:ext cx="1366378" cy="1513178"/>
            </a:xfrm>
            <a:custGeom>
              <a:rect b="b" l="l" r="r" t="t"/>
              <a:pathLst>
                <a:path extrusionOk="0" h="14101" w="12733">
                  <a:moveTo>
                    <a:pt x="6366" y="0"/>
                  </a:moveTo>
                  <a:cubicBezTo>
                    <a:pt x="6172" y="0"/>
                    <a:pt x="5978" y="72"/>
                    <a:pt x="5834" y="216"/>
                  </a:cubicBezTo>
                  <a:lnTo>
                    <a:pt x="217" y="5833"/>
                  </a:lnTo>
                  <a:cubicBezTo>
                    <a:pt x="73" y="5977"/>
                    <a:pt x="1" y="6165"/>
                    <a:pt x="1" y="6366"/>
                  </a:cubicBezTo>
                  <a:lnTo>
                    <a:pt x="1" y="13337"/>
                  </a:lnTo>
                  <a:cubicBezTo>
                    <a:pt x="1" y="13754"/>
                    <a:pt x="332" y="14100"/>
                    <a:pt x="750" y="14100"/>
                  </a:cubicBezTo>
                  <a:lnTo>
                    <a:pt x="11983" y="14100"/>
                  </a:lnTo>
                  <a:cubicBezTo>
                    <a:pt x="12401" y="14100"/>
                    <a:pt x="12732" y="13754"/>
                    <a:pt x="12732" y="13337"/>
                  </a:cubicBezTo>
                  <a:lnTo>
                    <a:pt x="12732" y="6366"/>
                  </a:lnTo>
                  <a:cubicBezTo>
                    <a:pt x="12732" y="6165"/>
                    <a:pt x="12660" y="5977"/>
                    <a:pt x="12516" y="5833"/>
                  </a:cubicBezTo>
                  <a:lnTo>
                    <a:pt x="6899" y="216"/>
                  </a:lnTo>
                  <a:cubicBezTo>
                    <a:pt x="6755" y="72"/>
                    <a:pt x="6561" y="0"/>
                    <a:pt x="6366" y="0"/>
                  </a:cubicBez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rot="5400000">
              <a:off x="5148333" y="1939194"/>
              <a:ext cx="3628" cy="50"/>
            </a:xfrm>
            <a:custGeom>
              <a:rect b="b" l="l" r="r" t="t"/>
              <a:pathLst>
                <a:path extrusionOk="0" h="1" w="73">
                  <a:moveTo>
                    <a:pt x="0" y="1"/>
                  </a:moveTo>
                  <a:lnTo>
                    <a:pt x="72" y="1"/>
                  </a:lnTo>
                  <a:lnTo>
                    <a:pt x="72" y="1"/>
                  </a:lnTo>
                  <a:lnTo>
                    <a:pt x="0"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18"/>
          <p:cNvGrpSpPr/>
          <p:nvPr/>
        </p:nvGrpSpPr>
        <p:grpSpPr>
          <a:xfrm>
            <a:off x="3292193" y="3975196"/>
            <a:ext cx="453500" cy="308938"/>
            <a:chOff x="4739864" y="1364060"/>
            <a:chExt cx="1513178" cy="1366378"/>
          </a:xfrm>
        </p:grpSpPr>
        <p:sp>
          <p:nvSpPr>
            <p:cNvPr id="144" name="Google Shape;144;p18"/>
            <p:cNvSpPr/>
            <p:nvPr/>
          </p:nvSpPr>
          <p:spPr>
            <a:xfrm rot="5400000">
              <a:off x="4813264" y="1290660"/>
              <a:ext cx="1366378" cy="1513178"/>
            </a:xfrm>
            <a:custGeom>
              <a:rect b="b" l="l" r="r" t="t"/>
              <a:pathLst>
                <a:path extrusionOk="0" h="14101" w="12733">
                  <a:moveTo>
                    <a:pt x="6366" y="0"/>
                  </a:moveTo>
                  <a:cubicBezTo>
                    <a:pt x="6172" y="0"/>
                    <a:pt x="5978" y="72"/>
                    <a:pt x="5834" y="216"/>
                  </a:cubicBezTo>
                  <a:lnTo>
                    <a:pt x="217" y="5833"/>
                  </a:lnTo>
                  <a:cubicBezTo>
                    <a:pt x="73" y="5977"/>
                    <a:pt x="1" y="6165"/>
                    <a:pt x="1" y="6366"/>
                  </a:cubicBezTo>
                  <a:lnTo>
                    <a:pt x="1" y="13337"/>
                  </a:lnTo>
                  <a:cubicBezTo>
                    <a:pt x="1" y="13754"/>
                    <a:pt x="332" y="14100"/>
                    <a:pt x="750" y="14100"/>
                  </a:cubicBezTo>
                  <a:lnTo>
                    <a:pt x="11983" y="14100"/>
                  </a:lnTo>
                  <a:cubicBezTo>
                    <a:pt x="12401" y="14100"/>
                    <a:pt x="12732" y="13754"/>
                    <a:pt x="12732" y="13337"/>
                  </a:cubicBezTo>
                  <a:lnTo>
                    <a:pt x="12732" y="6366"/>
                  </a:lnTo>
                  <a:cubicBezTo>
                    <a:pt x="12732" y="6165"/>
                    <a:pt x="12660" y="5977"/>
                    <a:pt x="12516" y="5833"/>
                  </a:cubicBezTo>
                  <a:lnTo>
                    <a:pt x="6899" y="216"/>
                  </a:lnTo>
                  <a:cubicBezTo>
                    <a:pt x="6755" y="72"/>
                    <a:pt x="6561" y="0"/>
                    <a:pt x="6366" y="0"/>
                  </a:cubicBez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8"/>
            <p:cNvSpPr/>
            <p:nvPr/>
          </p:nvSpPr>
          <p:spPr>
            <a:xfrm rot="5400000">
              <a:off x="5148333" y="1939194"/>
              <a:ext cx="3628" cy="50"/>
            </a:xfrm>
            <a:custGeom>
              <a:rect b="b" l="l" r="r" t="t"/>
              <a:pathLst>
                <a:path extrusionOk="0" h="1" w="73">
                  <a:moveTo>
                    <a:pt x="0" y="1"/>
                  </a:moveTo>
                  <a:lnTo>
                    <a:pt x="72" y="1"/>
                  </a:lnTo>
                  <a:lnTo>
                    <a:pt x="72" y="1"/>
                  </a:lnTo>
                  <a:lnTo>
                    <a:pt x="0"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18"/>
          <p:cNvGrpSpPr/>
          <p:nvPr/>
        </p:nvGrpSpPr>
        <p:grpSpPr>
          <a:xfrm>
            <a:off x="3292193" y="4329449"/>
            <a:ext cx="453500" cy="308938"/>
            <a:chOff x="4739864" y="1364060"/>
            <a:chExt cx="1513178" cy="1366378"/>
          </a:xfrm>
        </p:grpSpPr>
        <p:sp>
          <p:nvSpPr>
            <p:cNvPr id="147" name="Google Shape;147;p18"/>
            <p:cNvSpPr/>
            <p:nvPr/>
          </p:nvSpPr>
          <p:spPr>
            <a:xfrm rot="5400000">
              <a:off x="4813264" y="1290660"/>
              <a:ext cx="1366378" cy="1513178"/>
            </a:xfrm>
            <a:custGeom>
              <a:rect b="b" l="l" r="r" t="t"/>
              <a:pathLst>
                <a:path extrusionOk="0" h="14101" w="12733">
                  <a:moveTo>
                    <a:pt x="6366" y="0"/>
                  </a:moveTo>
                  <a:cubicBezTo>
                    <a:pt x="6172" y="0"/>
                    <a:pt x="5978" y="72"/>
                    <a:pt x="5834" y="216"/>
                  </a:cubicBezTo>
                  <a:lnTo>
                    <a:pt x="217" y="5833"/>
                  </a:lnTo>
                  <a:cubicBezTo>
                    <a:pt x="73" y="5977"/>
                    <a:pt x="1" y="6165"/>
                    <a:pt x="1" y="6366"/>
                  </a:cubicBezTo>
                  <a:lnTo>
                    <a:pt x="1" y="13337"/>
                  </a:lnTo>
                  <a:cubicBezTo>
                    <a:pt x="1" y="13754"/>
                    <a:pt x="332" y="14100"/>
                    <a:pt x="750" y="14100"/>
                  </a:cubicBezTo>
                  <a:lnTo>
                    <a:pt x="11983" y="14100"/>
                  </a:lnTo>
                  <a:cubicBezTo>
                    <a:pt x="12401" y="14100"/>
                    <a:pt x="12732" y="13754"/>
                    <a:pt x="12732" y="13337"/>
                  </a:cubicBezTo>
                  <a:lnTo>
                    <a:pt x="12732" y="6366"/>
                  </a:lnTo>
                  <a:cubicBezTo>
                    <a:pt x="12732" y="6165"/>
                    <a:pt x="12660" y="5977"/>
                    <a:pt x="12516" y="5833"/>
                  </a:cubicBezTo>
                  <a:lnTo>
                    <a:pt x="6899" y="216"/>
                  </a:lnTo>
                  <a:cubicBezTo>
                    <a:pt x="6755" y="72"/>
                    <a:pt x="6561" y="0"/>
                    <a:pt x="6366" y="0"/>
                  </a:cubicBez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rot="5400000">
              <a:off x="5148333" y="1939194"/>
              <a:ext cx="3628" cy="50"/>
            </a:xfrm>
            <a:custGeom>
              <a:rect b="b" l="l" r="r" t="t"/>
              <a:pathLst>
                <a:path extrusionOk="0" h="1" w="73">
                  <a:moveTo>
                    <a:pt x="0" y="1"/>
                  </a:moveTo>
                  <a:lnTo>
                    <a:pt x="72" y="1"/>
                  </a:lnTo>
                  <a:lnTo>
                    <a:pt x="72" y="1"/>
                  </a:lnTo>
                  <a:lnTo>
                    <a:pt x="0"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18"/>
          <p:cNvSpPr txBox="1"/>
          <p:nvPr/>
        </p:nvSpPr>
        <p:spPr>
          <a:xfrm>
            <a:off x="3292200" y="1244975"/>
            <a:ext cx="380400" cy="2292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Fira Sans"/>
                <a:ea typeface="Fira Sans"/>
                <a:cs typeface="Fira Sans"/>
                <a:sym typeface="Fira Sans"/>
              </a:rPr>
              <a:t>1</a:t>
            </a:r>
            <a:endParaRPr b="1" sz="1200">
              <a:solidFill>
                <a:schemeClr val="lt1"/>
              </a:solidFill>
              <a:latin typeface="Fira Sans"/>
              <a:ea typeface="Fira Sans"/>
              <a:cs typeface="Fira Sans"/>
              <a:sym typeface="Fira Sans"/>
            </a:endParaRPr>
          </a:p>
        </p:txBody>
      </p:sp>
      <p:sp>
        <p:nvSpPr>
          <p:cNvPr id="150" name="Google Shape;150;p18"/>
          <p:cNvSpPr txBox="1"/>
          <p:nvPr/>
        </p:nvSpPr>
        <p:spPr>
          <a:xfrm>
            <a:off x="3292200" y="1598013"/>
            <a:ext cx="380400" cy="2292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Fira Sans"/>
                <a:ea typeface="Fira Sans"/>
                <a:cs typeface="Fira Sans"/>
                <a:sym typeface="Fira Sans"/>
              </a:rPr>
              <a:t>2</a:t>
            </a:r>
            <a:endParaRPr b="1" sz="1200">
              <a:solidFill>
                <a:schemeClr val="lt1"/>
              </a:solidFill>
              <a:latin typeface="Fira Sans"/>
              <a:ea typeface="Fira Sans"/>
              <a:cs typeface="Fira Sans"/>
              <a:sym typeface="Fira Sans"/>
            </a:endParaRPr>
          </a:p>
        </p:txBody>
      </p:sp>
      <p:sp>
        <p:nvSpPr>
          <p:cNvPr id="151" name="Google Shape;151;p18"/>
          <p:cNvSpPr txBox="1"/>
          <p:nvPr/>
        </p:nvSpPr>
        <p:spPr>
          <a:xfrm>
            <a:off x="3292200" y="1952313"/>
            <a:ext cx="380400" cy="2292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Fira Sans"/>
                <a:ea typeface="Fira Sans"/>
                <a:cs typeface="Fira Sans"/>
                <a:sym typeface="Fira Sans"/>
              </a:rPr>
              <a:t>3</a:t>
            </a:r>
            <a:endParaRPr b="1" sz="1200">
              <a:solidFill>
                <a:schemeClr val="lt1"/>
              </a:solidFill>
              <a:latin typeface="Fira Sans"/>
              <a:ea typeface="Fira Sans"/>
              <a:cs typeface="Fira Sans"/>
              <a:sym typeface="Fira Sans"/>
            </a:endParaRPr>
          </a:p>
        </p:txBody>
      </p:sp>
      <p:sp>
        <p:nvSpPr>
          <p:cNvPr id="152" name="Google Shape;152;p18"/>
          <p:cNvSpPr txBox="1"/>
          <p:nvPr/>
        </p:nvSpPr>
        <p:spPr>
          <a:xfrm>
            <a:off x="3292200" y="2306550"/>
            <a:ext cx="380400" cy="2292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Fira Sans"/>
                <a:ea typeface="Fira Sans"/>
                <a:cs typeface="Fira Sans"/>
                <a:sym typeface="Fira Sans"/>
              </a:rPr>
              <a:t>4</a:t>
            </a:r>
            <a:endParaRPr b="1" sz="1200">
              <a:solidFill>
                <a:schemeClr val="lt1"/>
              </a:solidFill>
              <a:latin typeface="Fira Sans"/>
              <a:ea typeface="Fira Sans"/>
              <a:cs typeface="Fira Sans"/>
              <a:sym typeface="Fira Sans"/>
            </a:endParaRPr>
          </a:p>
        </p:txBody>
      </p:sp>
      <p:sp>
        <p:nvSpPr>
          <p:cNvPr id="153" name="Google Shape;153;p18"/>
          <p:cNvSpPr txBox="1"/>
          <p:nvPr/>
        </p:nvSpPr>
        <p:spPr>
          <a:xfrm>
            <a:off x="3292200" y="3672250"/>
            <a:ext cx="380400" cy="2292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Fira Sans"/>
                <a:ea typeface="Fira Sans"/>
                <a:cs typeface="Fira Sans"/>
                <a:sym typeface="Fira Sans"/>
              </a:rPr>
              <a:t>1</a:t>
            </a:r>
            <a:endParaRPr b="1" sz="1200">
              <a:solidFill>
                <a:schemeClr val="lt1"/>
              </a:solidFill>
              <a:latin typeface="Fira Sans"/>
              <a:ea typeface="Fira Sans"/>
              <a:cs typeface="Fira Sans"/>
              <a:sym typeface="Fira Sans"/>
            </a:endParaRPr>
          </a:p>
        </p:txBody>
      </p:sp>
      <p:sp>
        <p:nvSpPr>
          <p:cNvPr id="154" name="Google Shape;154;p18"/>
          <p:cNvSpPr txBox="1"/>
          <p:nvPr/>
        </p:nvSpPr>
        <p:spPr>
          <a:xfrm>
            <a:off x="3292200" y="2660800"/>
            <a:ext cx="380400" cy="2292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Fira Sans"/>
                <a:ea typeface="Fira Sans"/>
                <a:cs typeface="Fira Sans"/>
                <a:sym typeface="Fira Sans"/>
              </a:rPr>
              <a:t>5</a:t>
            </a:r>
            <a:endParaRPr b="1" sz="1200">
              <a:solidFill>
                <a:schemeClr val="lt1"/>
              </a:solidFill>
              <a:latin typeface="Fira Sans"/>
              <a:ea typeface="Fira Sans"/>
              <a:cs typeface="Fira Sans"/>
              <a:sym typeface="Fira Sans"/>
            </a:endParaRPr>
          </a:p>
        </p:txBody>
      </p:sp>
      <p:sp>
        <p:nvSpPr>
          <p:cNvPr id="155" name="Google Shape;155;p18"/>
          <p:cNvSpPr txBox="1"/>
          <p:nvPr/>
        </p:nvSpPr>
        <p:spPr>
          <a:xfrm>
            <a:off x="3292200" y="3015063"/>
            <a:ext cx="380400" cy="2292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Fira Sans"/>
                <a:ea typeface="Fira Sans"/>
                <a:cs typeface="Fira Sans"/>
                <a:sym typeface="Fira Sans"/>
              </a:rPr>
              <a:t>6</a:t>
            </a:r>
            <a:endParaRPr b="1" sz="1200">
              <a:solidFill>
                <a:schemeClr val="lt1"/>
              </a:solidFill>
              <a:latin typeface="Fira Sans"/>
              <a:ea typeface="Fira Sans"/>
              <a:cs typeface="Fira Sans"/>
              <a:sym typeface="Fira Sans"/>
            </a:endParaRPr>
          </a:p>
        </p:txBody>
      </p:sp>
      <p:sp>
        <p:nvSpPr>
          <p:cNvPr id="156" name="Google Shape;156;p18"/>
          <p:cNvSpPr txBox="1"/>
          <p:nvPr/>
        </p:nvSpPr>
        <p:spPr>
          <a:xfrm>
            <a:off x="3292200" y="4015063"/>
            <a:ext cx="380400" cy="2292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Fira Sans"/>
                <a:ea typeface="Fira Sans"/>
                <a:cs typeface="Fira Sans"/>
                <a:sym typeface="Fira Sans"/>
              </a:rPr>
              <a:t>2</a:t>
            </a:r>
            <a:endParaRPr b="1" sz="1200">
              <a:solidFill>
                <a:schemeClr val="lt1"/>
              </a:solidFill>
              <a:latin typeface="Fira Sans"/>
              <a:ea typeface="Fira Sans"/>
              <a:cs typeface="Fira Sans"/>
              <a:sym typeface="Fira Sans"/>
            </a:endParaRPr>
          </a:p>
        </p:txBody>
      </p:sp>
      <p:sp>
        <p:nvSpPr>
          <p:cNvPr id="157" name="Google Shape;157;p18"/>
          <p:cNvSpPr txBox="1"/>
          <p:nvPr/>
        </p:nvSpPr>
        <p:spPr>
          <a:xfrm>
            <a:off x="3292200" y="4357875"/>
            <a:ext cx="380400" cy="2292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Fira Sans"/>
                <a:ea typeface="Fira Sans"/>
                <a:cs typeface="Fira Sans"/>
                <a:sym typeface="Fira Sans"/>
              </a:rPr>
              <a:t>3</a:t>
            </a:r>
            <a:endParaRPr b="1" sz="1200">
              <a:solidFill>
                <a:schemeClr val="lt1"/>
              </a:solidFill>
              <a:latin typeface="Fira Sans"/>
              <a:ea typeface="Fira Sans"/>
              <a:cs typeface="Fira Sans"/>
              <a:sym typeface="Fira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9"/>
          <p:cNvSpPr/>
          <p:nvPr/>
        </p:nvSpPr>
        <p:spPr>
          <a:xfrm>
            <a:off x="1958483" y="922825"/>
            <a:ext cx="1716600" cy="1716600"/>
          </a:xfrm>
          <a:prstGeom prst="ellipse">
            <a:avLst/>
          </a:prstGeom>
          <a:solidFill>
            <a:schemeClr val="accent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9"/>
          <p:cNvSpPr txBox="1"/>
          <p:nvPr>
            <p:ph idx="2" type="title"/>
          </p:nvPr>
        </p:nvSpPr>
        <p:spPr>
          <a:xfrm>
            <a:off x="1958475" y="1360225"/>
            <a:ext cx="1716600" cy="841800"/>
          </a:xfrm>
          <a:prstGeom prst="rect">
            <a:avLst/>
          </a:prstGeom>
          <a:no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solidFill>
                  <a:schemeClr val="lt1"/>
                </a:solidFill>
              </a:rPr>
              <a:t>01</a:t>
            </a:r>
            <a:endParaRPr>
              <a:solidFill>
                <a:schemeClr val="lt1"/>
              </a:solidFill>
            </a:endParaRPr>
          </a:p>
        </p:txBody>
      </p:sp>
      <p:sp>
        <p:nvSpPr>
          <p:cNvPr id="164" name="Google Shape;164;p19"/>
          <p:cNvSpPr txBox="1"/>
          <p:nvPr>
            <p:ph type="title"/>
          </p:nvPr>
        </p:nvSpPr>
        <p:spPr>
          <a:xfrm>
            <a:off x="0" y="2732725"/>
            <a:ext cx="5556600" cy="1258800"/>
          </a:xfrm>
          <a:prstGeom prst="rect">
            <a:avLst/>
          </a:prstGeom>
          <a:no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sz="4000">
                <a:solidFill>
                  <a:schemeClr val="dk1"/>
                </a:solidFill>
                <a:latin typeface="Fira Sans Medium"/>
                <a:ea typeface="Fira Sans Medium"/>
                <a:cs typeface="Fira Sans Medium"/>
                <a:sym typeface="Fira Sans Medium"/>
              </a:rPr>
              <a:t>ALL KPI ANALYSIS &amp; RECOMMENDATIONS</a:t>
            </a:r>
            <a:endParaRPr sz="4000">
              <a:solidFill>
                <a:schemeClr val="dk1"/>
              </a:solidFill>
              <a:latin typeface="Fira Sans Medium"/>
              <a:ea typeface="Fira Sans Medium"/>
              <a:cs typeface="Fira Sans Medium"/>
              <a:sym typeface="Fira Sans Medium"/>
            </a:endParaRPr>
          </a:p>
        </p:txBody>
      </p:sp>
      <p:sp>
        <p:nvSpPr>
          <p:cNvPr id="165" name="Google Shape;165;p19"/>
          <p:cNvSpPr/>
          <p:nvPr/>
        </p:nvSpPr>
        <p:spPr>
          <a:xfrm flipH="1">
            <a:off x="8630075" y="434015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9"/>
          <p:cNvSpPr/>
          <p:nvPr/>
        </p:nvSpPr>
        <p:spPr>
          <a:xfrm flipH="1">
            <a:off x="8630075" y="37729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9"/>
          <p:cNvSpPr/>
          <p:nvPr/>
        </p:nvSpPr>
        <p:spPr>
          <a:xfrm flipH="1">
            <a:off x="8630075" y="49074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9"/>
          <p:cNvSpPr/>
          <p:nvPr/>
        </p:nvSpPr>
        <p:spPr>
          <a:xfrm flipH="1">
            <a:off x="8064575" y="37729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9"/>
          <p:cNvSpPr/>
          <p:nvPr/>
        </p:nvSpPr>
        <p:spPr>
          <a:xfrm flipH="1">
            <a:off x="7499075" y="37729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19"/>
          <p:cNvSpPr/>
          <p:nvPr/>
        </p:nvSpPr>
        <p:spPr>
          <a:xfrm flipH="1">
            <a:off x="8630075" y="3171625"/>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19"/>
          <p:cNvSpPr/>
          <p:nvPr/>
        </p:nvSpPr>
        <p:spPr>
          <a:xfrm flipH="1">
            <a:off x="6933575" y="377290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9"/>
          <p:cNvSpPr/>
          <p:nvPr/>
        </p:nvSpPr>
        <p:spPr>
          <a:xfrm flipH="1">
            <a:off x="7499075" y="4340150"/>
            <a:ext cx="381000" cy="381000"/>
          </a:xfrm>
          <a:prstGeom prst="ellipse">
            <a:avLst/>
          </a:prstGeom>
          <a:solidFill>
            <a:schemeClr val="dk2"/>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3" name="Google Shape;173;p19"/>
          <p:cNvGrpSpPr/>
          <p:nvPr/>
        </p:nvGrpSpPr>
        <p:grpSpPr>
          <a:xfrm>
            <a:off x="332929" y="-723100"/>
            <a:ext cx="381000" cy="2650000"/>
            <a:chOff x="546713" y="-723100"/>
            <a:chExt cx="381000" cy="2650000"/>
          </a:xfrm>
        </p:grpSpPr>
        <p:sp>
          <p:nvSpPr>
            <p:cNvPr id="174" name="Google Shape;174;p19"/>
            <p:cNvSpPr/>
            <p:nvPr/>
          </p:nvSpPr>
          <p:spPr>
            <a:xfrm flipH="1" rot="10800000">
              <a:off x="546713" y="-72310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9"/>
            <p:cNvSpPr/>
            <p:nvPr/>
          </p:nvSpPr>
          <p:spPr>
            <a:xfrm flipH="1" rot="10800000">
              <a:off x="546713" y="-15585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9"/>
            <p:cNvSpPr/>
            <p:nvPr/>
          </p:nvSpPr>
          <p:spPr>
            <a:xfrm flipH="1" rot="10800000">
              <a:off x="546713" y="41140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19"/>
            <p:cNvSpPr/>
            <p:nvPr/>
          </p:nvSpPr>
          <p:spPr>
            <a:xfrm flipH="1" rot="10800000">
              <a:off x="546713" y="97865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9"/>
            <p:cNvSpPr/>
            <p:nvPr/>
          </p:nvSpPr>
          <p:spPr>
            <a:xfrm flipH="1" rot="10800000">
              <a:off x="546713" y="1545900"/>
              <a:ext cx="381000" cy="381000"/>
            </a:xfrm>
            <a:prstGeom prst="ellipse">
              <a:avLst/>
            </a:prstGeom>
            <a:solidFill>
              <a:srgbClr val="375DA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0"/>
          <p:cNvSpPr txBox="1"/>
          <p:nvPr/>
        </p:nvSpPr>
        <p:spPr>
          <a:xfrm>
            <a:off x="-65450" y="32800"/>
            <a:ext cx="8654400" cy="363000"/>
          </a:xfrm>
          <a:prstGeom prst="rect">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3500">
              <a:solidFill>
                <a:srgbClr val="1C4587"/>
              </a:solidFill>
              <a:latin typeface="Lexend Deca"/>
              <a:ea typeface="Lexend Deca"/>
              <a:cs typeface="Lexend Deca"/>
              <a:sym typeface="Lexend Deca"/>
            </a:endParaRPr>
          </a:p>
        </p:txBody>
      </p:sp>
      <p:sp>
        <p:nvSpPr>
          <p:cNvPr id="184" name="Google Shape;184;p20"/>
          <p:cNvSpPr txBox="1"/>
          <p:nvPr/>
        </p:nvSpPr>
        <p:spPr>
          <a:xfrm>
            <a:off x="338200" y="472000"/>
            <a:ext cx="5615700" cy="4671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000"/>
              </a:spcBef>
              <a:spcAft>
                <a:spcPts val="0"/>
              </a:spcAft>
              <a:buClr>
                <a:schemeClr val="dk1"/>
              </a:buClr>
              <a:buSzPts val="1100"/>
              <a:buFont typeface="Arial"/>
              <a:buNone/>
            </a:pPr>
            <a:r>
              <a:t/>
            </a:r>
            <a:endParaRPr sz="2000">
              <a:solidFill>
                <a:schemeClr val="dk2"/>
              </a:solidFill>
              <a:latin typeface="Fira Sans Medium"/>
              <a:ea typeface="Fira Sans Medium"/>
              <a:cs typeface="Fira Sans Medium"/>
              <a:sym typeface="Fira Sans Medium"/>
            </a:endParaRPr>
          </a:p>
          <a:p>
            <a:pPr indent="-317500" lvl="0" marL="457200" rtl="0" algn="just">
              <a:lnSpc>
                <a:spcPct val="115000"/>
              </a:lnSpc>
              <a:spcBef>
                <a:spcPts val="100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The number of patients in different summaries helps tracking the patient population trends, such as the total number of patients, patient demographics, and specific patient summaries (e.g., by age, gender, or medical conditions).</a:t>
            </a:r>
            <a:endParaRPr>
              <a:solidFill>
                <a:schemeClr val="dk1"/>
              </a:solidFill>
              <a:latin typeface="Fira Sans Medium"/>
              <a:ea typeface="Fira Sans Medium"/>
              <a:cs typeface="Fira Sans Medium"/>
              <a:sym typeface="Fira Sans Medium"/>
            </a:endParaRPr>
          </a:p>
          <a:p>
            <a:pPr indent="0" lvl="0" marL="0" rtl="0" algn="just">
              <a:lnSpc>
                <a:spcPct val="115000"/>
              </a:lnSpc>
              <a:spcBef>
                <a:spcPts val="1000"/>
              </a:spcBef>
              <a:spcAft>
                <a:spcPts val="0"/>
              </a:spcAft>
              <a:buNone/>
            </a:pPr>
            <a:r>
              <a:t/>
            </a:r>
            <a:endParaRPr>
              <a:solidFill>
                <a:schemeClr val="dk2"/>
              </a:solidFill>
              <a:latin typeface="Fira Sans Medium"/>
              <a:ea typeface="Fira Sans Medium"/>
              <a:cs typeface="Fira Sans Medium"/>
              <a:sym typeface="Fira Sans Medium"/>
            </a:endParaRPr>
          </a:p>
          <a:p>
            <a:pPr indent="0" lvl="0" marL="0" rtl="0" algn="just">
              <a:lnSpc>
                <a:spcPct val="115000"/>
              </a:lnSpc>
              <a:spcBef>
                <a:spcPts val="1000"/>
              </a:spcBef>
              <a:spcAft>
                <a:spcPts val="0"/>
              </a:spcAft>
              <a:buNone/>
            </a:pPr>
            <a:r>
              <a:t/>
            </a:r>
            <a:endParaRPr sz="4000">
              <a:solidFill>
                <a:schemeClr val="dk2"/>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This KPI insights can be used to analyse demand for dialysis services.</a:t>
            </a:r>
            <a:endParaRPr>
              <a:solidFill>
                <a:schemeClr val="dk1"/>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It helps in the capacity planning, and thus assists healthcare providers in delivering personalized care based on patient characteristics.</a:t>
            </a:r>
            <a:endParaRPr>
              <a:solidFill>
                <a:schemeClr val="dk1"/>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According to severity on the basis of summaries the patient outcomes can be defined.</a:t>
            </a:r>
            <a:endParaRPr>
              <a:solidFill>
                <a:schemeClr val="dk1"/>
              </a:solidFill>
              <a:latin typeface="Fira Sans Medium"/>
              <a:ea typeface="Fira Sans Medium"/>
              <a:cs typeface="Fira Sans Medium"/>
              <a:sym typeface="Fira Sans Medium"/>
            </a:endParaRPr>
          </a:p>
        </p:txBody>
      </p:sp>
      <p:sp>
        <p:nvSpPr>
          <p:cNvPr id="185" name="Google Shape;185;p20"/>
          <p:cNvSpPr txBox="1"/>
          <p:nvPr/>
        </p:nvSpPr>
        <p:spPr>
          <a:xfrm>
            <a:off x="908925" y="32800"/>
            <a:ext cx="7320600" cy="36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000">
                <a:solidFill>
                  <a:schemeClr val="dk2"/>
                </a:solidFill>
                <a:latin typeface="Fira Sans"/>
                <a:ea typeface="Fira Sans"/>
                <a:cs typeface="Fira Sans"/>
                <a:sym typeface="Fira Sans"/>
              </a:rPr>
              <a:t> </a:t>
            </a:r>
            <a:r>
              <a:rPr b="1" lang="en" sz="2000">
                <a:solidFill>
                  <a:srgbClr val="375DA1"/>
                </a:solidFill>
                <a:latin typeface="Fira Sans"/>
                <a:ea typeface="Fira Sans"/>
                <a:cs typeface="Fira Sans"/>
                <a:sym typeface="Fira Sans"/>
              </a:rPr>
              <a:t>KPI 1</a:t>
            </a:r>
            <a:r>
              <a:rPr b="1" lang="en" sz="2000">
                <a:solidFill>
                  <a:schemeClr val="dk2"/>
                </a:solidFill>
                <a:latin typeface="Fira Sans"/>
                <a:ea typeface="Fira Sans"/>
                <a:cs typeface="Fira Sans"/>
                <a:sym typeface="Fira Sans"/>
              </a:rPr>
              <a:t> </a:t>
            </a:r>
            <a:r>
              <a:rPr lang="en" sz="2000">
                <a:solidFill>
                  <a:schemeClr val="dk1"/>
                </a:solidFill>
                <a:latin typeface="Fira Sans Medium"/>
                <a:ea typeface="Fira Sans Medium"/>
                <a:cs typeface="Fira Sans Medium"/>
                <a:sym typeface="Fira Sans Medium"/>
              </a:rPr>
              <a:t>Number of Patients across various summaries</a:t>
            </a:r>
            <a:endParaRPr sz="2000">
              <a:latin typeface="Fira Sans Medium"/>
              <a:ea typeface="Fira Sans Medium"/>
              <a:cs typeface="Fira Sans Medium"/>
              <a:sym typeface="Fira Sans Medium"/>
            </a:endParaRPr>
          </a:p>
        </p:txBody>
      </p:sp>
      <p:grpSp>
        <p:nvGrpSpPr>
          <p:cNvPr id="186" name="Google Shape;186;p20"/>
          <p:cNvGrpSpPr/>
          <p:nvPr/>
        </p:nvGrpSpPr>
        <p:grpSpPr>
          <a:xfrm rot="5400000">
            <a:off x="1345397" y="-418895"/>
            <a:ext cx="511630" cy="2293435"/>
            <a:chOff x="7284596" y="1143550"/>
            <a:chExt cx="586262" cy="2528595"/>
          </a:xfrm>
        </p:grpSpPr>
        <p:sp>
          <p:nvSpPr>
            <p:cNvPr id="187" name="Google Shape;187;p20"/>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20"/>
          <p:cNvSpPr txBox="1"/>
          <p:nvPr/>
        </p:nvSpPr>
        <p:spPr>
          <a:xfrm>
            <a:off x="624476" y="53066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Analysis</a:t>
            </a:r>
            <a:endParaRPr>
              <a:solidFill>
                <a:schemeClr val="lt1"/>
              </a:solidFill>
              <a:latin typeface="Fira Sans Medium"/>
              <a:ea typeface="Fira Sans Medium"/>
              <a:cs typeface="Fira Sans Medium"/>
              <a:sym typeface="Fira Sans Medium"/>
            </a:endParaRPr>
          </a:p>
        </p:txBody>
      </p:sp>
      <p:grpSp>
        <p:nvGrpSpPr>
          <p:cNvPr id="193" name="Google Shape;193;p20"/>
          <p:cNvGrpSpPr/>
          <p:nvPr/>
        </p:nvGrpSpPr>
        <p:grpSpPr>
          <a:xfrm rot="5400000">
            <a:off x="1401772" y="1638255"/>
            <a:ext cx="511630" cy="2293435"/>
            <a:chOff x="7284596" y="1143550"/>
            <a:chExt cx="586262" cy="2528595"/>
          </a:xfrm>
        </p:grpSpPr>
        <p:sp>
          <p:nvSpPr>
            <p:cNvPr id="194" name="Google Shape;194;p20"/>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20"/>
          <p:cNvSpPr txBox="1"/>
          <p:nvPr/>
        </p:nvSpPr>
        <p:spPr>
          <a:xfrm>
            <a:off x="624476" y="258781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Recommendations</a:t>
            </a:r>
            <a:endParaRPr sz="1500">
              <a:solidFill>
                <a:schemeClr val="lt1"/>
              </a:solidFill>
              <a:latin typeface="Fira Sans Medium"/>
              <a:ea typeface="Fira Sans Medium"/>
              <a:cs typeface="Fira Sans Medium"/>
              <a:sym typeface="Fira Sans Medium"/>
            </a:endParaRPr>
          </a:p>
        </p:txBody>
      </p:sp>
      <p:pic>
        <p:nvPicPr>
          <p:cNvPr id="200" name="Google Shape;200;p20"/>
          <p:cNvPicPr preferRelativeResize="0"/>
          <p:nvPr/>
        </p:nvPicPr>
        <p:blipFill>
          <a:blip r:embed="rId3">
            <a:alphaModFix/>
          </a:blip>
          <a:stretch>
            <a:fillRect/>
          </a:stretch>
        </p:blipFill>
        <p:spPr>
          <a:xfrm>
            <a:off x="5953900" y="873700"/>
            <a:ext cx="3190100" cy="2971800"/>
          </a:xfrm>
          <a:prstGeom prst="rect">
            <a:avLst/>
          </a:prstGeom>
          <a:noFill/>
          <a:ln>
            <a:noFill/>
          </a:ln>
          <a:effectLst>
            <a:outerShdw blurRad="57150" rotWithShape="0" algn="bl" dir="5400000" dist="19050">
              <a:srgbClr val="000000">
                <a:alpha val="50000"/>
              </a:srgbClr>
            </a:outerShdw>
            <a:reflection blurRad="0" dir="5400000" dist="38100" endA="0" endPos="30000" fadeDir="5400012" kx="0" rotWithShape="0" algn="bl" stA="50000" stPos="0" sy="-100000" ky="0"/>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1"/>
          <p:cNvSpPr txBox="1"/>
          <p:nvPr/>
        </p:nvSpPr>
        <p:spPr>
          <a:xfrm>
            <a:off x="-65450" y="32800"/>
            <a:ext cx="8654400" cy="363000"/>
          </a:xfrm>
          <a:prstGeom prst="rect">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3500">
              <a:solidFill>
                <a:srgbClr val="1C4587"/>
              </a:solidFill>
              <a:latin typeface="Lexend Deca"/>
              <a:ea typeface="Lexend Deca"/>
              <a:cs typeface="Lexend Deca"/>
              <a:sym typeface="Lexend Deca"/>
            </a:endParaRPr>
          </a:p>
        </p:txBody>
      </p:sp>
      <p:sp>
        <p:nvSpPr>
          <p:cNvPr id="206" name="Google Shape;206;p21"/>
          <p:cNvSpPr txBox="1"/>
          <p:nvPr/>
        </p:nvSpPr>
        <p:spPr>
          <a:xfrm>
            <a:off x="343425" y="472000"/>
            <a:ext cx="5608800" cy="4671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000"/>
              </a:spcBef>
              <a:spcAft>
                <a:spcPts val="0"/>
              </a:spcAft>
              <a:buClr>
                <a:schemeClr val="dk1"/>
              </a:buClr>
              <a:buSzPts val="1100"/>
              <a:buFont typeface="Arial"/>
              <a:buNone/>
            </a:pPr>
            <a:r>
              <a:t/>
            </a:r>
            <a:endParaRPr sz="2000">
              <a:solidFill>
                <a:schemeClr val="dk2"/>
              </a:solidFill>
              <a:latin typeface="Fira Sans Medium"/>
              <a:ea typeface="Fira Sans Medium"/>
              <a:cs typeface="Fira Sans Medium"/>
              <a:sym typeface="Fira Sans Medium"/>
            </a:endParaRPr>
          </a:p>
          <a:p>
            <a:pPr indent="-317500" lvl="0" marL="457200" rtl="0" algn="just">
              <a:lnSpc>
                <a:spcPct val="115000"/>
              </a:lnSpc>
              <a:spcBef>
                <a:spcPts val="100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This analysis involves examining key financial metrics, such as revenue, expenses, profit margins, and return on investment, to understand the economic landscape of the dialysis care sector.</a:t>
            </a:r>
            <a:endParaRPr>
              <a:solidFill>
                <a:schemeClr val="dk1"/>
              </a:solidFill>
              <a:latin typeface="Fira Sans Medium"/>
              <a:ea typeface="Fira Sans Medium"/>
              <a:cs typeface="Fira Sans Medium"/>
              <a:sym typeface="Fira Sans Medium"/>
            </a:endParaRPr>
          </a:p>
          <a:p>
            <a:pPr indent="0" lvl="0" marL="0" rtl="0" algn="just">
              <a:lnSpc>
                <a:spcPct val="115000"/>
              </a:lnSpc>
              <a:spcBef>
                <a:spcPts val="1000"/>
              </a:spcBef>
              <a:spcAft>
                <a:spcPts val="0"/>
              </a:spcAft>
              <a:buNone/>
            </a:pPr>
            <a:r>
              <a:t/>
            </a:r>
            <a:endParaRPr>
              <a:solidFill>
                <a:schemeClr val="dk2"/>
              </a:solidFill>
              <a:latin typeface="Fira Sans Medium"/>
              <a:ea typeface="Fira Sans Medium"/>
              <a:cs typeface="Fira Sans Medium"/>
              <a:sym typeface="Fira Sans Medium"/>
            </a:endParaRPr>
          </a:p>
          <a:p>
            <a:pPr indent="0" lvl="0" marL="0" rtl="0" algn="just">
              <a:lnSpc>
                <a:spcPct val="115000"/>
              </a:lnSpc>
              <a:spcBef>
                <a:spcPts val="1000"/>
              </a:spcBef>
              <a:spcAft>
                <a:spcPts val="0"/>
              </a:spcAft>
              <a:buNone/>
            </a:pPr>
            <a:r>
              <a:t/>
            </a:r>
            <a:endParaRPr sz="4000">
              <a:solidFill>
                <a:schemeClr val="dk2"/>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This analysis can help to find differences in financial outcomes of profit and non-profit organizations and enables stakeholders to make informed decisions regarding sustainability of care, cost management, and resource allocation.</a:t>
            </a:r>
            <a:endParaRPr>
              <a:solidFill>
                <a:schemeClr val="dk1"/>
              </a:solidFill>
              <a:latin typeface="Fira Sans Medium"/>
              <a:ea typeface="Fira Sans Medium"/>
              <a:cs typeface="Fira Sans Medium"/>
              <a:sym typeface="Fira Sans Medium"/>
            </a:endParaRPr>
          </a:p>
        </p:txBody>
      </p:sp>
      <p:sp>
        <p:nvSpPr>
          <p:cNvPr id="207" name="Google Shape;207;p21"/>
          <p:cNvSpPr txBox="1"/>
          <p:nvPr/>
        </p:nvSpPr>
        <p:spPr>
          <a:xfrm>
            <a:off x="908925" y="32800"/>
            <a:ext cx="7320600" cy="36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375DA1"/>
                </a:solidFill>
                <a:latin typeface="Fira Sans"/>
                <a:ea typeface="Fira Sans"/>
                <a:cs typeface="Fira Sans"/>
                <a:sym typeface="Fira Sans"/>
              </a:rPr>
              <a:t>KPI 2</a:t>
            </a:r>
            <a:r>
              <a:rPr b="1" lang="en" sz="2000">
                <a:solidFill>
                  <a:schemeClr val="dk1"/>
                </a:solidFill>
                <a:latin typeface="Fira Sans"/>
                <a:ea typeface="Fira Sans"/>
                <a:cs typeface="Fira Sans"/>
                <a:sym typeface="Fira Sans"/>
              </a:rPr>
              <a:t> </a:t>
            </a:r>
            <a:r>
              <a:rPr lang="en" sz="2000">
                <a:solidFill>
                  <a:schemeClr val="dk1"/>
                </a:solidFill>
                <a:latin typeface="Fira Sans Medium"/>
                <a:ea typeface="Fira Sans Medium"/>
                <a:cs typeface="Fira Sans Medium"/>
                <a:sym typeface="Fira Sans Medium"/>
              </a:rPr>
              <a:t>Profit Vs Non-Profit Stats</a:t>
            </a:r>
            <a:endParaRPr sz="2000">
              <a:solidFill>
                <a:schemeClr val="dk1"/>
              </a:solidFill>
              <a:latin typeface="Fira Sans Medium"/>
              <a:ea typeface="Fira Sans Medium"/>
              <a:cs typeface="Fira Sans Medium"/>
              <a:sym typeface="Fira Sans Medium"/>
            </a:endParaRPr>
          </a:p>
        </p:txBody>
      </p:sp>
      <p:pic>
        <p:nvPicPr>
          <p:cNvPr id="208" name="Google Shape;208;p21"/>
          <p:cNvPicPr preferRelativeResize="0"/>
          <p:nvPr/>
        </p:nvPicPr>
        <p:blipFill>
          <a:blip r:embed="rId3">
            <a:alphaModFix/>
          </a:blip>
          <a:stretch>
            <a:fillRect/>
          </a:stretch>
        </p:blipFill>
        <p:spPr>
          <a:xfrm>
            <a:off x="5952225" y="838215"/>
            <a:ext cx="2636725" cy="2393335"/>
          </a:xfrm>
          <a:prstGeom prst="rect">
            <a:avLst/>
          </a:prstGeom>
          <a:noFill/>
          <a:ln>
            <a:noFill/>
          </a:ln>
          <a:effectLst>
            <a:outerShdw blurRad="57150" rotWithShape="0" algn="bl" dir="5400000" dist="19050">
              <a:srgbClr val="000000">
                <a:alpha val="50000"/>
              </a:srgbClr>
            </a:outerShdw>
            <a:reflection blurRad="0" dir="5400000" dist="95250" endA="0" endPos="50000" fadeDir="5400012" kx="0" rotWithShape="0" algn="bl" stA="20000" stPos="0" sy="-100000" ky="0"/>
          </a:effectLst>
        </p:spPr>
      </p:pic>
      <p:grpSp>
        <p:nvGrpSpPr>
          <p:cNvPr id="209" name="Google Shape;209;p21"/>
          <p:cNvGrpSpPr/>
          <p:nvPr/>
        </p:nvGrpSpPr>
        <p:grpSpPr>
          <a:xfrm rot="5400000">
            <a:off x="1345397" y="-418895"/>
            <a:ext cx="511630" cy="2293435"/>
            <a:chOff x="7284596" y="1143550"/>
            <a:chExt cx="586262" cy="2528595"/>
          </a:xfrm>
        </p:grpSpPr>
        <p:sp>
          <p:nvSpPr>
            <p:cNvPr id="210" name="Google Shape;210;p21"/>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1"/>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1"/>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1"/>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 name="Google Shape;215;p21"/>
          <p:cNvSpPr txBox="1"/>
          <p:nvPr/>
        </p:nvSpPr>
        <p:spPr>
          <a:xfrm>
            <a:off x="624476" y="53066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Analysis</a:t>
            </a:r>
            <a:endParaRPr>
              <a:solidFill>
                <a:schemeClr val="lt1"/>
              </a:solidFill>
              <a:latin typeface="Fira Sans Medium"/>
              <a:ea typeface="Fira Sans Medium"/>
              <a:cs typeface="Fira Sans Medium"/>
              <a:sym typeface="Fira Sans Medium"/>
            </a:endParaRPr>
          </a:p>
        </p:txBody>
      </p:sp>
      <p:grpSp>
        <p:nvGrpSpPr>
          <p:cNvPr id="216" name="Google Shape;216;p21"/>
          <p:cNvGrpSpPr/>
          <p:nvPr/>
        </p:nvGrpSpPr>
        <p:grpSpPr>
          <a:xfrm rot="5400000">
            <a:off x="1401772" y="1638255"/>
            <a:ext cx="511630" cy="2293435"/>
            <a:chOff x="7284596" y="1143550"/>
            <a:chExt cx="586262" cy="2528595"/>
          </a:xfrm>
        </p:grpSpPr>
        <p:sp>
          <p:nvSpPr>
            <p:cNvPr id="217" name="Google Shape;217;p21"/>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1"/>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1"/>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1"/>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1"/>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 name="Google Shape;222;p21"/>
          <p:cNvSpPr txBox="1"/>
          <p:nvPr/>
        </p:nvSpPr>
        <p:spPr>
          <a:xfrm>
            <a:off x="624476" y="258781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Recommendations</a:t>
            </a:r>
            <a:endParaRPr sz="1500">
              <a:solidFill>
                <a:schemeClr val="lt1"/>
              </a:solidFill>
              <a:latin typeface="Fira Sans Medium"/>
              <a:ea typeface="Fira Sans Medium"/>
              <a:cs typeface="Fira Sans Medium"/>
              <a:sym typeface="Fira Sans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2"/>
          <p:cNvSpPr txBox="1"/>
          <p:nvPr/>
        </p:nvSpPr>
        <p:spPr>
          <a:xfrm>
            <a:off x="-65450" y="32800"/>
            <a:ext cx="8654400" cy="363000"/>
          </a:xfrm>
          <a:prstGeom prst="rect">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3500">
              <a:solidFill>
                <a:srgbClr val="1C4587"/>
              </a:solidFill>
              <a:latin typeface="Lexend Deca"/>
              <a:ea typeface="Lexend Deca"/>
              <a:cs typeface="Lexend Deca"/>
              <a:sym typeface="Lexend Deca"/>
            </a:endParaRPr>
          </a:p>
        </p:txBody>
      </p:sp>
      <p:pic>
        <p:nvPicPr>
          <p:cNvPr id="228" name="Google Shape;228;p22"/>
          <p:cNvPicPr preferRelativeResize="0"/>
          <p:nvPr/>
        </p:nvPicPr>
        <p:blipFill>
          <a:blip r:embed="rId3">
            <a:alphaModFix/>
          </a:blip>
          <a:stretch>
            <a:fillRect/>
          </a:stretch>
        </p:blipFill>
        <p:spPr>
          <a:xfrm>
            <a:off x="5946825" y="752475"/>
            <a:ext cx="2853500" cy="3638550"/>
          </a:xfrm>
          <a:prstGeom prst="rect">
            <a:avLst/>
          </a:prstGeom>
          <a:noFill/>
          <a:ln>
            <a:noFill/>
          </a:ln>
          <a:effectLst>
            <a:outerShdw blurRad="57150" rotWithShape="0" algn="bl" dir="5400000" dist="19050">
              <a:srgbClr val="000000">
                <a:alpha val="50000"/>
              </a:srgbClr>
            </a:outerShdw>
            <a:reflection blurRad="0" dir="5400000" dist="47625" endA="0" endPos="50000" fadeDir="5400012" kx="0" rotWithShape="0" algn="bl" stA="20000" stPos="0" sy="-100000" ky="0"/>
          </a:effectLst>
        </p:spPr>
      </p:pic>
      <p:sp>
        <p:nvSpPr>
          <p:cNvPr id="229" name="Google Shape;229;p22"/>
          <p:cNvSpPr txBox="1"/>
          <p:nvPr/>
        </p:nvSpPr>
        <p:spPr>
          <a:xfrm>
            <a:off x="343425" y="472000"/>
            <a:ext cx="5603400" cy="4671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000"/>
              </a:spcBef>
              <a:spcAft>
                <a:spcPts val="0"/>
              </a:spcAft>
              <a:buClr>
                <a:schemeClr val="dk1"/>
              </a:buClr>
              <a:buSzPts val="1100"/>
              <a:buFont typeface="Arial"/>
              <a:buNone/>
            </a:pPr>
            <a:r>
              <a:t/>
            </a:r>
            <a:endParaRPr sz="2000">
              <a:solidFill>
                <a:schemeClr val="dk2"/>
              </a:solidFill>
              <a:latin typeface="Fira Sans Medium"/>
              <a:ea typeface="Fira Sans Medium"/>
              <a:cs typeface="Fira Sans Medium"/>
              <a:sym typeface="Fira Sans Medium"/>
            </a:endParaRPr>
          </a:p>
          <a:p>
            <a:pPr indent="-317500" lvl="0" marL="457200" rtl="0" algn="just">
              <a:lnSpc>
                <a:spcPct val="115000"/>
              </a:lnSpc>
              <a:spcBef>
                <a:spcPts val="1000"/>
              </a:spcBef>
              <a:spcAft>
                <a:spcPts val="0"/>
              </a:spcAft>
              <a:buSzPts val="1400"/>
              <a:buFont typeface="Fira Sans Medium"/>
              <a:buChar char="●"/>
            </a:pPr>
            <a:r>
              <a:rPr lang="en">
                <a:solidFill>
                  <a:schemeClr val="dk1"/>
                </a:solidFill>
                <a:latin typeface="Fira Sans Medium"/>
                <a:ea typeface="Fira Sans Medium"/>
                <a:cs typeface="Fira Sans Medium"/>
                <a:sym typeface="Fira Sans Medium"/>
              </a:rPr>
              <a:t>The total performance score depicts efficiency through various quality measures, patient outcomes, and adherence to best practices.</a:t>
            </a:r>
            <a:r>
              <a:rPr lang="en">
                <a:solidFill>
                  <a:schemeClr val="dk2"/>
                </a:solidFill>
                <a:latin typeface="Fira Sans Medium"/>
                <a:ea typeface="Fira Sans Medium"/>
                <a:cs typeface="Fira Sans Medium"/>
                <a:sym typeface="Fira Sans Medium"/>
              </a:rPr>
              <a:t>								</a:t>
            </a:r>
            <a:endParaRPr>
              <a:solidFill>
                <a:schemeClr val="dk2"/>
              </a:solidFill>
              <a:latin typeface="Fira Sans Medium"/>
              <a:ea typeface="Fira Sans Medium"/>
              <a:cs typeface="Fira Sans Medium"/>
              <a:sym typeface="Fira Sans Medium"/>
            </a:endParaRPr>
          </a:p>
          <a:p>
            <a:pPr indent="0" lvl="0" marL="0" rtl="0" algn="just">
              <a:lnSpc>
                <a:spcPct val="115000"/>
              </a:lnSpc>
              <a:spcBef>
                <a:spcPts val="1000"/>
              </a:spcBef>
              <a:spcAft>
                <a:spcPts val="0"/>
              </a:spcAft>
              <a:buNone/>
            </a:pPr>
            <a:r>
              <a:t/>
            </a:r>
            <a:endParaRPr>
              <a:solidFill>
                <a:schemeClr val="dk2"/>
              </a:solidFill>
              <a:latin typeface="Fira Sans Medium"/>
              <a:ea typeface="Fira Sans Medium"/>
              <a:cs typeface="Fira Sans Medium"/>
              <a:sym typeface="Fira Sans Medium"/>
            </a:endParaRPr>
          </a:p>
          <a:p>
            <a:pPr indent="0" lvl="0" marL="0" rtl="0" algn="just">
              <a:lnSpc>
                <a:spcPct val="115000"/>
              </a:lnSpc>
              <a:spcBef>
                <a:spcPts val="1000"/>
              </a:spcBef>
              <a:spcAft>
                <a:spcPts val="0"/>
              </a:spcAft>
              <a:buNone/>
            </a:pPr>
            <a:r>
              <a:t/>
            </a:r>
            <a:endParaRPr sz="4000">
              <a:solidFill>
                <a:schemeClr val="dk2"/>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T</a:t>
            </a:r>
            <a:r>
              <a:rPr lang="en">
                <a:solidFill>
                  <a:schemeClr val="dk1"/>
                </a:solidFill>
                <a:latin typeface="Fira Sans Medium"/>
                <a:ea typeface="Fira Sans Medium"/>
                <a:cs typeface="Fira Sans Medium"/>
                <a:sym typeface="Fira Sans Medium"/>
              </a:rPr>
              <a:t>he total performance score with respect to chain organizations helps healthcare providers to identify areas of improvement, benchmark against industry standards, and promote quality care delivery across different chains.</a:t>
            </a:r>
            <a:endParaRPr>
              <a:solidFill>
                <a:schemeClr val="dk1"/>
              </a:solidFill>
              <a:latin typeface="Fira Sans Medium"/>
              <a:ea typeface="Fira Sans Medium"/>
              <a:cs typeface="Fira Sans Medium"/>
              <a:sym typeface="Fira Sans Medium"/>
            </a:endParaRPr>
          </a:p>
        </p:txBody>
      </p:sp>
      <p:sp>
        <p:nvSpPr>
          <p:cNvPr id="230" name="Google Shape;230;p22"/>
          <p:cNvSpPr txBox="1"/>
          <p:nvPr/>
        </p:nvSpPr>
        <p:spPr>
          <a:xfrm>
            <a:off x="457975" y="32800"/>
            <a:ext cx="8229600" cy="36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375DA1"/>
                </a:solidFill>
                <a:latin typeface="Fira Sans"/>
                <a:ea typeface="Fira Sans"/>
                <a:cs typeface="Fira Sans"/>
                <a:sym typeface="Fira Sans"/>
              </a:rPr>
              <a:t>KPI 3</a:t>
            </a:r>
            <a:r>
              <a:rPr b="1" lang="en" sz="2000">
                <a:solidFill>
                  <a:schemeClr val="dk1"/>
                </a:solidFill>
                <a:latin typeface="Fira Sans"/>
                <a:ea typeface="Fira Sans"/>
                <a:cs typeface="Fira Sans"/>
                <a:sym typeface="Fira Sans"/>
              </a:rPr>
              <a:t> </a:t>
            </a:r>
            <a:r>
              <a:rPr lang="en" sz="2000">
                <a:solidFill>
                  <a:schemeClr val="dk1"/>
                </a:solidFill>
                <a:latin typeface="Fira Sans Medium"/>
                <a:ea typeface="Fira Sans Medium"/>
                <a:cs typeface="Fira Sans Medium"/>
                <a:sym typeface="Fira Sans Medium"/>
              </a:rPr>
              <a:t>Chain Organizations w.r.t. Total Performance Score as No Score</a:t>
            </a:r>
            <a:endParaRPr sz="2000">
              <a:solidFill>
                <a:schemeClr val="accent1"/>
              </a:solidFill>
              <a:latin typeface="Fira Sans Medium"/>
              <a:ea typeface="Fira Sans Medium"/>
              <a:cs typeface="Fira Sans Medium"/>
              <a:sym typeface="Fira Sans Medium"/>
            </a:endParaRPr>
          </a:p>
        </p:txBody>
      </p:sp>
      <p:grpSp>
        <p:nvGrpSpPr>
          <p:cNvPr id="231" name="Google Shape;231;p22"/>
          <p:cNvGrpSpPr/>
          <p:nvPr/>
        </p:nvGrpSpPr>
        <p:grpSpPr>
          <a:xfrm rot="5400000">
            <a:off x="1345397" y="-418895"/>
            <a:ext cx="511630" cy="2293435"/>
            <a:chOff x="7284596" y="1143550"/>
            <a:chExt cx="586262" cy="2528595"/>
          </a:xfrm>
        </p:grpSpPr>
        <p:sp>
          <p:nvSpPr>
            <p:cNvPr id="232" name="Google Shape;232;p22"/>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2"/>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2"/>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2"/>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2"/>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22"/>
          <p:cNvSpPr txBox="1"/>
          <p:nvPr/>
        </p:nvSpPr>
        <p:spPr>
          <a:xfrm>
            <a:off x="624476" y="53066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Analysis</a:t>
            </a:r>
            <a:endParaRPr>
              <a:solidFill>
                <a:schemeClr val="lt1"/>
              </a:solidFill>
              <a:latin typeface="Fira Sans Medium"/>
              <a:ea typeface="Fira Sans Medium"/>
              <a:cs typeface="Fira Sans Medium"/>
              <a:sym typeface="Fira Sans Medium"/>
            </a:endParaRPr>
          </a:p>
        </p:txBody>
      </p:sp>
      <p:grpSp>
        <p:nvGrpSpPr>
          <p:cNvPr id="238" name="Google Shape;238;p22"/>
          <p:cNvGrpSpPr/>
          <p:nvPr/>
        </p:nvGrpSpPr>
        <p:grpSpPr>
          <a:xfrm rot="5400000">
            <a:off x="1401772" y="1638255"/>
            <a:ext cx="511630" cy="2293435"/>
            <a:chOff x="7284596" y="1143550"/>
            <a:chExt cx="586262" cy="2528595"/>
          </a:xfrm>
        </p:grpSpPr>
        <p:sp>
          <p:nvSpPr>
            <p:cNvPr id="239" name="Google Shape;239;p22"/>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2"/>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2"/>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2"/>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2"/>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 name="Google Shape;244;p22"/>
          <p:cNvSpPr txBox="1"/>
          <p:nvPr/>
        </p:nvSpPr>
        <p:spPr>
          <a:xfrm>
            <a:off x="624476" y="258781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Recommendations</a:t>
            </a:r>
            <a:endParaRPr sz="1500">
              <a:solidFill>
                <a:schemeClr val="lt1"/>
              </a:solidFill>
              <a:latin typeface="Fira Sans Medium"/>
              <a:ea typeface="Fira Sans Medium"/>
              <a:cs typeface="Fira Sans Medium"/>
              <a:sym typeface="Fira Sans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3"/>
          <p:cNvSpPr txBox="1"/>
          <p:nvPr/>
        </p:nvSpPr>
        <p:spPr>
          <a:xfrm>
            <a:off x="-65450" y="32800"/>
            <a:ext cx="8654400" cy="363000"/>
          </a:xfrm>
          <a:prstGeom prst="rect">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3500">
              <a:solidFill>
                <a:srgbClr val="1C4587"/>
              </a:solidFill>
              <a:latin typeface="Lexend Deca"/>
              <a:ea typeface="Lexend Deca"/>
              <a:cs typeface="Lexend Deca"/>
              <a:sym typeface="Lexend Deca"/>
            </a:endParaRPr>
          </a:p>
        </p:txBody>
      </p:sp>
      <p:pic>
        <p:nvPicPr>
          <p:cNvPr id="250" name="Google Shape;250;p23"/>
          <p:cNvPicPr preferRelativeResize="0"/>
          <p:nvPr/>
        </p:nvPicPr>
        <p:blipFill>
          <a:blip r:embed="rId3">
            <a:alphaModFix/>
          </a:blip>
          <a:stretch>
            <a:fillRect/>
          </a:stretch>
        </p:blipFill>
        <p:spPr>
          <a:xfrm>
            <a:off x="5192825" y="1267675"/>
            <a:ext cx="3951174" cy="2354000"/>
          </a:xfrm>
          <a:prstGeom prst="rect">
            <a:avLst/>
          </a:prstGeom>
          <a:noFill/>
          <a:ln>
            <a:noFill/>
          </a:ln>
          <a:effectLst>
            <a:reflection blurRad="0" dir="5400000" dist="95250" endA="0" endPos="15000" fadeDir="5400012" kx="0" rotWithShape="0" algn="bl" stA="50000" stPos="0" sy="-100000" ky="0"/>
          </a:effectLst>
        </p:spPr>
      </p:pic>
      <p:sp>
        <p:nvSpPr>
          <p:cNvPr id="251" name="Google Shape;251;p23"/>
          <p:cNvSpPr txBox="1"/>
          <p:nvPr/>
        </p:nvSpPr>
        <p:spPr>
          <a:xfrm>
            <a:off x="343425" y="472000"/>
            <a:ext cx="5638500" cy="467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t/>
            </a:r>
            <a:endParaRPr sz="2000">
              <a:solidFill>
                <a:schemeClr val="dk2"/>
              </a:solidFill>
              <a:latin typeface="Fira Sans Medium"/>
              <a:ea typeface="Fira Sans Medium"/>
              <a:cs typeface="Fira Sans Medium"/>
              <a:sym typeface="Fira Sans Medium"/>
            </a:endParaRPr>
          </a:p>
          <a:p>
            <a:pPr indent="-317500" lvl="0" marL="457200" rtl="0" algn="just">
              <a:lnSpc>
                <a:spcPct val="115000"/>
              </a:lnSpc>
              <a:spcBef>
                <a:spcPts val="1000"/>
              </a:spcBef>
              <a:spcAft>
                <a:spcPts val="0"/>
              </a:spcAft>
              <a:buClr>
                <a:schemeClr val="dk1"/>
              </a:buClr>
              <a:buSzPts val="1400"/>
              <a:buFont typeface="Fira Sans Medium"/>
              <a:buChar char="●"/>
            </a:pPr>
            <a:r>
              <a:rPr lang="en" sz="1450">
                <a:solidFill>
                  <a:schemeClr val="dk1"/>
                </a:solidFill>
                <a:highlight>
                  <a:schemeClr val="lt1"/>
                </a:highlight>
                <a:latin typeface="Fira Sans Medium"/>
                <a:ea typeface="Fira Sans Medium"/>
                <a:cs typeface="Fira Sans Medium"/>
                <a:sym typeface="Fira Sans Medium"/>
              </a:rPr>
              <a:t>The ratings of dialysis centre can be used to compare dialysis facilities (centers) based on the quality of patient care they provide. This can be used to compare their patient experience survey results.</a:t>
            </a:r>
            <a:endParaRPr sz="1800">
              <a:solidFill>
                <a:schemeClr val="dk1"/>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This KPI helps to analyse number of dialysis stations, their utilization rates, availability, and efficiency of operations.</a:t>
            </a:r>
            <a:endParaRPr>
              <a:solidFill>
                <a:schemeClr val="dk1"/>
              </a:solidFill>
              <a:latin typeface="Fira Sans Medium"/>
              <a:ea typeface="Fira Sans Medium"/>
              <a:cs typeface="Fira Sans Medium"/>
              <a:sym typeface="Fira Sans Medium"/>
            </a:endParaRPr>
          </a:p>
          <a:p>
            <a:pPr indent="0" lvl="0" marL="0" rtl="0" algn="just">
              <a:lnSpc>
                <a:spcPct val="115000"/>
              </a:lnSpc>
              <a:spcBef>
                <a:spcPts val="1000"/>
              </a:spcBef>
              <a:spcAft>
                <a:spcPts val="0"/>
              </a:spcAft>
              <a:buNone/>
            </a:pPr>
            <a:r>
              <a:t/>
            </a:r>
            <a:endParaRPr sz="4000">
              <a:solidFill>
                <a:schemeClr val="dk2"/>
              </a:solidFill>
              <a:latin typeface="Fira Sans Medium"/>
              <a:ea typeface="Fira Sans Medium"/>
              <a:cs typeface="Fira Sans Medium"/>
              <a:sym typeface="Fira Sans Medium"/>
            </a:endParaRPr>
          </a:p>
          <a:p>
            <a:pPr indent="0" lvl="0" marL="457200" rtl="0" algn="just">
              <a:lnSpc>
                <a:spcPct val="115000"/>
              </a:lnSpc>
              <a:spcBef>
                <a:spcPts val="0"/>
              </a:spcBef>
              <a:spcAft>
                <a:spcPts val="0"/>
              </a:spcAft>
              <a:buNone/>
            </a:pPr>
            <a:r>
              <a:rPr lang="en">
                <a:solidFill>
                  <a:schemeClr val="dk1"/>
                </a:solidFill>
                <a:latin typeface="Fira Sans Medium"/>
                <a:ea typeface="Fira Sans Medium"/>
                <a:cs typeface="Fira Sans Medium"/>
                <a:sym typeface="Fira Sans Medium"/>
              </a:rPr>
              <a:t>By these statistics, healthcare providers can optimize:</a:t>
            </a:r>
            <a:endParaRPr>
              <a:solidFill>
                <a:schemeClr val="dk1"/>
              </a:solidFill>
              <a:latin typeface="Fira Sans Medium"/>
              <a:ea typeface="Fira Sans Medium"/>
              <a:cs typeface="Fira Sans Medium"/>
              <a:sym typeface="Fira Sans Medium"/>
            </a:endParaRPr>
          </a:p>
          <a:p>
            <a:pPr indent="-317500" lvl="0" marL="457200" rtl="0" algn="just">
              <a:lnSpc>
                <a:spcPct val="115000"/>
              </a:lnSpc>
              <a:spcBef>
                <a:spcPts val="100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Areas of underutilization or overcrowding identification.</a:t>
            </a:r>
            <a:endParaRPr>
              <a:solidFill>
                <a:schemeClr val="dk1"/>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Equitable access to dialysis services</a:t>
            </a:r>
            <a:endParaRPr>
              <a:solidFill>
                <a:schemeClr val="dk1"/>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Improve operational efficiency in delivering care</a:t>
            </a:r>
            <a:endParaRPr>
              <a:solidFill>
                <a:schemeClr val="dk1"/>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Resource allocation</a:t>
            </a:r>
            <a:endParaRPr>
              <a:solidFill>
                <a:schemeClr val="dk1"/>
              </a:solidFill>
              <a:latin typeface="Fira Sans Medium"/>
              <a:ea typeface="Fira Sans Medium"/>
              <a:cs typeface="Fira Sans Medium"/>
              <a:sym typeface="Fira Sans Medium"/>
            </a:endParaRPr>
          </a:p>
        </p:txBody>
      </p:sp>
      <p:sp>
        <p:nvSpPr>
          <p:cNvPr id="252" name="Google Shape;252;p23"/>
          <p:cNvSpPr txBox="1"/>
          <p:nvPr/>
        </p:nvSpPr>
        <p:spPr>
          <a:xfrm>
            <a:off x="457975" y="32800"/>
            <a:ext cx="8229600" cy="36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375DA1"/>
                </a:solidFill>
                <a:latin typeface="Fira Sans"/>
                <a:ea typeface="Fira Sans"/>
                <a:cs typeface="Fira Sans"/>
                <a:sym typeface="Fira Sans"/>
              </a:rPr>
              <a:t>KPI 4 </a:t>
            </a:r>
            <a:r>
              <a:rPr lang="en" sz="2000">
                <a:solidFill>
                  <a:schemeClr val="dk1"/>
                </a:solidFill>
                <a:latin typeface="Fira Sans Medium"/>
                <a:ea typeface="Fira Sans Medium"/>
                <a:cs typeface="Fira Sans Medium"/>
                <a:sym typeface="Fira Sans Medium"/>
              </a:rPr>
              <a:t>Dialysis Stations Stats</a:t>
            </a:r>
            <a:endParaRPr sz="2000">
              <a:solidFill>
                <a:schemeClr val="accent1"/>
              </a:solidFill>
              <a:latin typeface="Fira Sans Medium"/>
              <a:ea typeface="Fira Sans Medium"/>
              <a:cs typeface="Fira Sans Medium"/>
              <a:sym typeface="Fira Sans Medium"/>
            </a:endParaRPr>
          </a:p>
        </p:txBody>
      </p:sp>
      <p:grpSp>
        <p:nvGrpSpPr>
          <p:cNvPr id="253" name="Google Shape;253;p23"/>
          <p:cNvGrpSpPr/>
          <p:nvPr/>
        </p:nvGrpSpPr>
        <p:grpSpPr>
          <a:xfrm rot="5400000">
            <a:off x="1345397" y="-418895"/>
            <a:ext cx="511630" cy="2293435"/>
            <a:chOff x="7284596" y="1143550"/>
            <a:chExt cx="586262" cy="2528595"/>
          </a:xfrm>
        </p:grpSpPr>
        <p:sp>
          <p:nvSpPr>
            <p:cNvPr id="254" name="Google Shape;254;p23"/>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3"/>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 name="Google Shape;259;p23"/>
          <p:cNvSpPr txBox="1"/>
          <p:nvPr/>
        </p:nvSpPr>
        <p:spPr>
          <a:xfrm>
            <a:off x="624476" y="53066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Analysis</a:t>
            </a:r>
            <a:endParaRPr>
              <a:solidFill>
                <a:schemeClr val="lt1"/>
              </a:solidFill>
              <a:latin typeface="Fira Sans Medium"/>
              <a:ea typeface="Fira Sans Medium"/>
              <a:cs typeface="Fira Sans Medium"/>
              <a:sym typeface="Fira Sans Medium"/>
            </a:endParaRPr>
          </a:p>
        </p:txBody>
      </p:sp>
      <p:grpSp>
        <p:nvGrpSpPr>
          <p:cNvPr id="260" name="Google Shape;260;p23"/>
          <p:cNvGrpSpPr/>
          <p:nvPr/>
        </p:nvGrpSpPr>
        <p:grpSpPr>
          <a:xfrm rot="5400000">
            <a:off x="1401772" y="1638255"/>
            <a:ext cx="511630" cy="2293435"/>
            <a:chOff x="7284596" y="1143550"/>
            <a:chExt cx="586262" cy="2528595"/>
          </a:xfrm>
        </p:grpSpPr>
        <p:sp>
          <p:nvSpPr>
            <p:cNvPr id="261" name="Google Shape;261;p23"/>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3"/>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23"/>
          <p:cNvSpPr txBox="1"/>
          <p:nvPr/>
        </p:nvSpPr>
        <p:spPr>
          <a:xfrm>
            <a:off x="624476" y="258781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Recommendations</a:t>
            </a:r>
            <a:endParaRPr sz="1500">
              <a:solidFill>
                <a:schemeClr val="lt1"/>
              </a:solidFill>
              <a:latin typeface="Fira Sans Medium"/>
              <a:ea typeface="Fira Sans Medium"/>
              <a:cs typeface="Fira Sans Medium"/>
              <a:sym typeface="Fira Sans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4"/>
          <p:cNvSpPr txBox="1"/>
          <p:nvPr/>
        </p:nvSpPr>
        <p:spPr>
          <a:xfrm>
            <a:off x="-65450" y="32800"/>
            <a:ext cx="8654400" cy="363000"/>
          </a:xfrm>
          <a:prstGeom prst="rect">
            <a:avLst/>
          </a:prstGeom>
          <a:solidFill>
            <a:srgbClr val="FFFFFF"/>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3500">
              <a:solidFill>
                <a:srgbClr val="1C4587"/>
              </a:solidFill>
              <a:latin typeface="Lexend Deca"/>
              <a:ea typeface="Lexend Deca"/>
              <a:cs typeface="Lexend Deca"/>
              <a:sym typeface="Lexend Deca"/>
            </a:endParaRPr>
          </a:p>
        </p:txBody>
      </p:sp>
      <p:sp>
        <p:nvSpPr>
          <p:cNvPr id="272" name="Google Shape;272;p24"/>
          <p:cNvSpPr txBox="1"/>
          <p:nvPr/>
        </p:nvSpPr>
        <p:spPr>
          <a:xfrm>
            <a:off x="398375" y="472000"/>
            <a:ext cx="5604600" cy="467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t/>
            </a:r>
            <a:endParaRPr sz="2000">
              <a:solidFill>
                <a:schemeClr val="dk1"/>
              </a:solidFill>
              <a:latin typeface="Fira Sans Medium"/>
              <a:ea typeface="Fira Sans Medium"/>
              <a:cs typeface="Fira Sans Medium"/>
              <a:sym typeface="Fira Sans Medium"/>
            </a:endParaRPr>
          </a:p>
          <a:p>
            <a:pPr indent="-317500" lvl="0" marL="457200" rtl="0" algn="just">
              <a:lnSpc>
                <a:spcPct val="115000"/>
              </a:lnSpc>
              <a:spcBef>
                <a:spcPts val="100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This categorizing of patients maintains specific criteria which helps examining their outcomes.</a:t>
            </a:r>
            <a:endParaRPr>
              <a:solidFill>
                <a:schemeClr val="dk1"/>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This analysis helps hospitals to prioritize the services provided to the patients on the basis of category alloted.</a:t>
            </a:r>
            <a:endParaRPr>
              <a:solidFill>
                <a:schemeClr val="dk1"/>
              </a:solidFill>
              <a:latin typeface="Fira Sans Medium"/>
              <a:ea typeface="Fira Sans Medium"/>
              <a:cs typeface="Fira Sans Medium"/>
              <a:sym typeface="Fira Sans Medium"/>
            </a:endParaRPr>
          </a:p>
          <a:p>
            <a:pPr indent="0" lvl="0" marL="457200" rtl="0" algn="just">
              <a:lnSpc>
                <a:spcPct val="115000"/>
              </a:lnSpc>
              <a:spcBef>
                <a:spcPts val="1000"/>
              </a:spcBef>
              <a:spcAft>
                <a:spcPts val="0"/>
              </a:spcAft>
              <a:buNone/>
            </a:pPr>
            <a:r>
              <a:t/>
            </a:r>
            <a:endParaRPr sz="1450">
              <a:solidFill>
                <a:schemeClr val="dk1"/>
              </a:solidFill>
              <a:highlight>
                <a:schemeClr val="lt1"/>
              </a:highlight>
              <a:latin typeface="Fira Sans Medium"/>
              <a:ea typeface="Fira Sans Medium"/>
              <a:cs typeface="Fira Sans Medium"/>
              <a:sym typeface="Fira Sans Medium"/>
            </a:endParaRPr>
          </a:p>
          <a:p>
            <a:pPr indent="0" lvl="0" marL="0" rtl="0" algn="just">
              <a:lnSpc>
                <a:spcPct val="115000"/>
              </a:lnSpc>
              <a:spcBef>
                <a:spcPts val="1000"/>
              </a:spcBef>
              <a:spcAft>
                <a:spcPts val="0"/>
              </a:spcAft>
              <a:buNone/>
            </a:pPr>
            <a:r>
              <a:t/>
            </a:r>
            <a:endParaRPr sz="4000">
              <a:solidFill>
                <a:schemeClr val="dk1"/>
              </a:solidFill>
              <a:latin typeface="Fira Sans Medium"/>
              <a:ea typeface="Fira Sans Medium"/>
              <a:cs typeface="Fira Sans Medium"/>
              <a:sym typeface="Fira Sans Medium"/>
            </a:endParaRPr>
          </a:p>
          <a:p>
            <a:pPr indent="-317500" lvl="0" marL="457200" rtl="0" algn="just">
              <a:lnSpc>
                <a:spcPct val="115000"/>
              </a:lnSpc>
              <a:spcBef>
                <a:spcPts val="0"/>
              </a:spcBef>
              <a:spcAft>
                <a:spcPts val="0"/>
              </a:spcAft>
              <a:buClr>
                <a:schemeClr val="dk1"/>
              </a:buClr>
              <a:buSzPts val="1400"/>
              <a:buFont typeface="Fira Sans Medium"/>
              <a:buChar char="●"/>
            </a:pPr>
            <a:r>
              <a:rPr lang="en">
                <a:solidFill>
                  <a:schemeClr val="dk1"/>
                </a:solidFill>
                <a:latin typeface="Fira Sans Medium"/>
                <a:ea typeface="Fira Sans Medium"/>
                <a:cs typeface="Fira Sans Medium"/>
                <a:sym typeface="Fira Sans Medium"/>
              </a:rPr>
              <a:t>These outcomes when compared  with expectations can help healthcare providers  assess the effectiveness of different treatment plans, identify patterns, and tailor care strategies to specific patient categories, ultimately improving the quality of care provided.</a:t>
            </a:r>
            <a:endParaRPr>
              <a:solidFill>
                <a:schemeClr val="dk1"/>
              </a:solidFill>
              <a:latin typeface="Fira Sans Medium"/>
              <a:ea typeface="Fira Sans Medium"/>
              <a:cs typeface="Fira Sans Medium"/>
              <a:sym typeface="Fira Sans Medium"/>
            </a:endParaRPr>
          </a:p>
        </p:txBody>
      </p:sp>
      <p:grpSp>
        <p:nvGrpSpPr>
          <p:cNvPr id="273" name="Google Shape;273;p24"/>
          <p:cNvGrpSpPr/>
          <p:nvPr/>
        </p:nvGrpSpPr>
        <p:grpSpPr>
          <a:xfrm rot="5400000">
            <a:off x="1345397" y="-418895"/>
            <a:ext cx="511630" cy="2293435"/>
            <a:chOff x="7284596" y="1143550"/>
            <a:chExt cx="586262" cy="2528595"/>
          </a:xfrm>
        </p:grpSpPr>
        <p:sp>
          <p:nvSpPr>
            <p:cNvPr id="274" name="Google Shape;274;p24"/>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24"/>
          <p:cNvSpPr txBox="1"/>
          <p:nvPr/>
        </p:nvSpPr>
        <p:spPr>
          <a:xfrm>
            <a:off x="624476" y="53066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Analysis</a:t>
            </a:r>
            <a:endParaRPr>
              <a:solidFill>
                <a:schemeClr val="lt1"/>
              </a:solidFill>
              <a:latin typeface="Fira Sans Medium"/>
              <a:ea typeface="Fira Sans Medium"/>
              <a:cs typeface="Fira Sans Medium"/>
              <a:sym typeface="Fira Sans Medium"/>
            </a:endParaRPr>
          </a:p>
        </p:txBody>
      </p:sp>
      <p:grpSp>
        <p:nvGrpSpPr>
          <p:cNvPr id="280" name="Google Shape;280;p24"/>
          <p:cNvGrpSpPr/>
          <p:nvPr/>
        </p:nvGrpSpPr>
        <p:grpSpPr>
          <a:xfrm rot="5400000">
            <a:off x="1401772" y="1638255"/>
            <a:ext cx="511630" cy="2293435"/>
            <a:chOff x="7284596" y="1143550"/>
            <a:chExt cx="586262" cy="2528595"/>
          </a:xfrm>
        </p:grpSpPr>
        <p:sp>
          <p:nvSpPr>
            <p:cNvPr id="281" name="Google Shape;281;p24"/>
            <p:cNvSpPr/>
            <p:nvPr/>
          </p:nvSpPr>
          <p:spPr>
            <a:xfrm>
              <a:off x="7316328" y="1414125"/>
              <a:ext cx="533403" cy="2242930"/>
            </a:xfrm>
            <a:custGeom>
              <a:rect b="b" l="l" r="r" t="t"/>
              <a:pathLst>
                <a:path extrusionOk="0" h="27497" w="6539">
                  <a:moveTo>
                    <a:pt x="115" y="0"/>
                  </a:moveTo>
                  <a:cubicBezTo>
                    <a:pt x="115" y="0"/>
                    <a:pt x="0" y="24282"/>
                    <a:pt x="115" y="25132"/>
                  </a:cubicBezTo>
                  <a:cubicBezTo>
                    <a:pt x="214" y="25945"/>
                    <a:pt x="1091" y="27497"/>
                    <a:pt x="2867" y="27497"/>
                  </a:cubicBezTo>
                  <a:cubicBezTo>
                    <a:pt x="2914" y="27497"/>
                    <a:pt x="2962" y="27496"/>
                    <a:pt x="3010" y="27494"/>
                  </a:cubicBezTo>
                  <a:cubicBezTo>
                    <a:pt x="4321" y="27436"/>
                    <a:pt x="5905" y="27134"/>
                    <a:pt x="6222" y="24973"/>
                  </a:cubicBezTo>
                  <a:cubicBezTo>
                    <a:pt x="6539" y="22813"/>
                    <a:pt x="6323" y="14"/>
                    <a:pt x="6323" y="14"/>
                  </a:cubicBezTo>
                  <a:lnTo>
                    <a:pt x="115" y="0"/>
                  </a:ln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a:off x="7366821" y="1300169"/>
              <a:ext cx="423035" cy="242018"/>
            </a:xfrm>
            <a:custGeom>
              <a:rect b="b" l="l" r="r" t="t"/>
              <a:pathLst>
                <a:path extrusionOk="0" h="2967" w="5186">
                  <a:moveTo>
                    <a:pt x="461" y="0"/>
                  </a:moveTo>
                  <a:cubicBezTo>
                    <a:pt x="216" y="0"/>
                    <a:pt x="15" y="202"/>
                    <a:pt x="15" y="461"/>
                  </a:cubicBezTo>
                  <a:lnTo>
                    <a:pt x="0" y="2492"/>
                  </a:lnTo>
                  <a:cubicBezTo>
                    <a:pt x="0" y="2736"/>
                    <a:pt x="202" y="2938"/>
                    <a:pt x="447" y="2938"/>
                  </a:cubicBezTo>
                  <a:lnTo>
                    <a:pt x="4724" y="2967"/>
                  </a:lnTo>
                  <a:cubicBezTo>
                    <a:pt x="4969" y="2967"/>
                    <a:pt x="5171" y="2765"/>
                    <a:pt x="5171" y="2506"/>
                  </a:cubicBezTo>
                  <a:lnTo>
                    <a:pt x="5185" y="475"/>
                  </a:lnTo>
                  <a:cubicBezTo>
                    <a:pt x="5185" y="230"/>
                    <a:pt x="4984" y="14"/>
                    <a:pt x="4739" y="14"/>
                  </a:cubicBezTo>
                  <a:lnTo>
                    <a:pt x="461" y="0"/>
                  </a:ln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a:off x="7305723" y="1387043"/>
              <a:ext cx="539357" cy="2285102"/>
            </a:xfrm>
            <a:custGeom>
              <a:rect b="b" l="l" r="r" t="t"/>
              <a:pathLst>
                <a:path extrusionOk="0" h="28014" w="6612">
                  <a:moveTo>
                    <a:pt x="404" y="404"/>
                  </a:moveTo>
                  <a:cubicBezTo>
                    <a:pt x="548" y="418"/>
                    <a:pt x="749" y="447"/>
                    <a:pt x="1009" y="476"/>
                  </a:cubicBezTo>
                  <a:cubicBezTo>
                    <a:pt x="1599" y="534"/>
                    <a:pt x="2434" y="548"/>
                    <a:pt x="3313" y="548"/>
                  </a:cubicBezTo>
                  <a:cubicBezTo>
                    <a:pt x="4379" y="548"/>
                    <a:pt x="5358" y="519"/>
                    <a:pt x="5934" y="476"/>
                  </a:cubicBezTo>
                  <a:cubicBezTo>
                    <a:pt x="6064" y="462"/>
                    <a:pt x="6165" y="447"/>
                    <a:pt x="6251" y="433"/>
                  </a:cubicBezTo>
                  <a:lnTo>
                    <a:pt x="6251" y="433"/>
                  </a:lnTo>
                  <a:lnTo>
                    <a:pt x="6222" y="24974"/>
                  </a:lnTo>
                  <a:cubicBezTo>
                    <a:pt x="6208" y="25636"/>
                    <a:pt x="5963" y="26227"/>
                    <a:pt x="5545" y="26702"/>
                  </a:cubicBezTo>
                  <a:cubicBezTo>
                    <a:pt x="5022" y="27268"/>
                    <a:pt x="4264" y="27639"/>
                    <a:pt x="3405" y="27639"/>
                  </a:cubicBezTo>
                  <a:cubicBezTo>
                    <a:pt x="3389" y="27639"/>
                    <a:pt x="3373" y="27639"/>
                    <a:pt x="3356" y="27638"/>
                  </a:cubicBezTo>
                  <a:lnTo>
                    <a:pt x="3183" y="27638"/>
                  </a:lnTo>
                  <a:cubicBezTo>
                    <a:pt x="2434" y="27638"/>
                    <a:pt x="1758" y="27365"/>
                    <a:pt x="1239" y="26904"/>
                  </a:cubicBezTo>
                  <a:cubicBezTo>
                    <a:pt x="692" y="26414"/>
                    <a:pt x="361" y="25723"/>
                    <a:pt x="361" y="24960"/>
                  </a:cubicBezTo>
                  <a:lnTo>
                    <a:pt x="404" y="404"/>
                  </a:lnTo>
                  <a:close/>
                  <a:moveTo>
                    <a:pt x="245" y="1"/>
                  </a:moveTo>
                  <a:cubicBezTo>
                    <a:pt x="188" y="1"/>
                    <a:pt x="130" y="15"/>
                    <a:pt x="101" y="44"/>
                  </a:cubicBezTo>
                  <a:cubicBezTo>
                    <a:pt x="58" y="73"/>
                    <a:pt x="29" y="130"/>
                    <a:pt x="29" y="188"/>
                  </a:cubicBezTo>
                  <a:lnTo>
                    <a:pt x="1" y="24960"/>
                  </a:lnTo>
                  <a:cubicBezTo>
                    <a:pt x="1" y="25824"/>
                    <a:pt x="375" y="26630"/>
                    <a:pt x="994" y="27177"/>
                  </a:cubicBezTo>
                  <a:cubicBezTo>
                    <a:pt x="1570" y="27696"/>
                    <a:pt x="2334" y="28013"/>
                    <a:pt x="3183" y="28013"/>
                  </a:cubicBezTo>
                  <a:lnTo>
                    <a:pt x="3356" y="28013"/>
                  </a:lnTo>
                  <a:cubicBezTo>
                    <a:pt x="3373" y="28013"/>
                    <a:pt x="3389" y="28013"/>
                    <a:pt x="3405" y="28013"/>
                  </a:cubicBezTo>
                  <a:cubicBezTo>
                    <a:pt x="4365" y="28013"/>
                    <a:pt x="5238" y="27598"/>
                    <a:pt x="5819" y="26947"/>
                  </a:cubicBezTo>
                  <a:cubicBezTo>
                    <a:pt x="6294" y="26414"/>
                    <a:pt x="6582" y="25737"/>
                    <a:pt x="6582" y="24988"/>
                  </a:cubicBezTo>
                  <a:lnTo>
                    <a:pt x="6611" y="217"/>
                  </a:lnTo>
                  <a:cubicBezTo>
                    <a:pt x="6611" y="159"/>
                    <a:pt x="6582" y="102"/>
                    <a:pt x="6539" y="73"/>
                  </a:cubicBezTo>
                  <a:cubicBezTo>
                    <a:pt x="6507" y="40"/>
                    <a:pt x="6466" y="24"/>
                    <a:pt x="6424" y="24"/>
                  </a:cubicBezTo>
                  <a:cubicBezTo>
                    <a:pt x="6409" y="24"/>
                    <a:pt x="6395" y="26"/>
                    <a:pt x="6381" y="30"/>
                  </a:cubicBezTo>
                  <a:cubicBezTo>
                    <a:pt x="6381" y="30"/>
                    <a:pt x="6208" y="73"/>
                    <a:pt x="5905" y="102"/>
                  </a:cubicBezTo>
                  <a:cubicBezTo>
                    <a:pt x="5344" y="145"/>
                    <a:pt x="4364" y="188"/>
                    <a:pt x="3327" y="188"/>
                  </a:cubicBezTo>
                  <a:cubicBezTo>
                    <a:pt x="2449" y="174"/>
                    <a:pt x="1614" y="159"/>
                    <a:pt x="1052" y="116"/>
                  </a:cubicBezTo>
                  <a:cubicBezTo>
                    <a:pt x="562" y="73"/>
                    <a:pt x="245" y="1"/>
                    <a:pt x="245"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p:nvPr/>
          </p:nvSpPr>
          <p:spPr>
            <a:xfrm>
              <a:off x="7375052" y="1592858"/>
              <a:ext cx="399473" cy="1993461"/>
            </a:xfrm>
            <a:custGeom>
              <a:rect b="b" l="l" r="r" t="t"/>
              <a:pathLst>
                <a:path extrusionOk="0" h="23246" w="4897">
                  <a:moveTo>
                    <a:pt x="15" y="1"/>
                  </a:moveTo>
                  <a:lnTo>
                    <a:pt x="15" y="20855"/>
                  </a:lnTo>
                  <a:cubicBezTo>
                    <a:pt x="0" y="22252"/>
                    <a:pt x="1066" y="23245"/>
                    <a:pt x="2377" y="23245"/>
                  </a:cubicBezTo>
                  <a:lnTo>
                    <a:pt x="2506" y="23245"/>
                  </a:lnTo>
                  <a:cubicBezTo>
                    <a:pt x="3817" y="23245"/>
                    <a:pt x="4897" y="22266"/>
                    <a:pt x="4897" y="20869"/>
                  </a:cubicBezTo>
                  <a:lnTo>
                    <a:pt x="4897" y="1"/>
                  </a:lnTo>
                  <a:close/>
                </a:path>
              </a:pathLst>
            </a:custGeom>
            <a:solidFill>
              <a:srgbClr val="375DA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p:nvPr/>
          </p:nvSpPr>
          <p:spPr>
            <a:xfrm>
              <a:off x="7284596" y="1143550"/>
              <a:ext cx="586262" cy="247239"/>
            </a:xfrm>
            <a:custGeom>
              <a:rect b="b" l="l" r="r" t="t"/>
              <a:pathLst>
                <a:path extrusionOk="0" h="3031" w="7187">
                  <a:moveTo>
                    <a:pt x="2282" y="1"/>
                  </a:moveTo>
                  <a:cubicBezTo>
                    <a:pt x="1218" y="1"/>
                    <a:pt x="377" y="15"/>
                    <a:pt x="346" y="62"/>
                  </a:cubicBezTo>
                  <a:cubicBezTo>
                    <a:pt x="144" y="149"/>
                    <a:pt x="15" y="350"/>
                    <a:pt x="15" y="566"/>
                  </a:cubicBezTo>
                  <a:lnTo>
                    <a:pt x="0" y="2237"/>
                  </a:lnTo>
                  <a:cubicBezTo>
                    <a:pt x="0" y="2525"/>
                    <a:pt x="173" y="2741"/>
                    <a:pt x="476" y="2799"/>
                  </a:cubicBezTo>
                  <a:cubicBezTo>
                    <a:pt x="936" y="2928"/>
                    <a:pt x="2146" y="3029"/>
                    <a:pt x="3572" y="3029"/>
                  </a:cubicBezTo>
                  <a:cubicBezTo>
                    <a:pt x="3674" y="3030"/>
                    <a:pt x="3776" y="3031"/>
                    <a:pt x="3876" y="3031"/>
                  </a:cubicBezTo>
                  <a:cubicBezTo>
                    <a:pt x="5143" y="3031"/>
                    <a:pt x="6214" y="2949"/>
                    <a:pt x="6654" y="2842"/>
                  </a:cubicBezTo>
                  <a:cubicBezTo>
                    <a:pt x="6971" y="2784"/>
                    <a:pt x="7172" y="2568"/>
                    <a:pt x="7172" y="2266"/>
                  </a:cubicBezTo>
                  <a:lnTo>
                    <a:pt x="7187" y="595"/>
                  </a:lnTo>
                  <a:cubicBezTo>
                    <a:pt x="7187" y="336"/>
                    <a:pt x="7014" y="105"/>
                    <a:pt x="6769" y="48"/>
                  </a:cubicBezTo>
                  <a:cubicBezTo>
                    <a:pt x="6769" y="48"/>
                    <a:pt x="4174" y="1"/>
                    <a:pt x="2282" y="1"/>
                  </a:cubicBezTo>
                  <a:close/>
                </a:path>
              </a:pathLst>
            </a:custGeom>
            <a:solidFill>
              <a:srgbClr val="132339"/>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4"/>
          <p:cNvSpPr txBox="1"/>
          <p:nvPr/>
        </p:nvSpPr>
        <p:spPr>
          <a:xfrm>
            <a:off x="624476" y="2587818"/>
            <a:ext cx="1816200" cy="3948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Fira Sans Medium"/>
                <a:ea typeface="Fira Sans Medium"/>
                <a:cs typeface="Fira Sans Medium"/>
                <a:sym typeface="Fira Sans Medium"/>
              </a:rPr>
              <a:t>Recommendations</a:t>
            </a:r>
            <a:endParaRPr sz="1500">
              <a:solidFill>
                <a:schemeClr val="lt1"/>
              </a:solidFill>
              <a:latin typeface="Fira Sans Medium"/>
              <a:ea typeface="Fira Sans Medium"/>
              <a:cs typeface="Fira Sans Medium"/>
              <a:sym typeface="Fira Sans Medium"/>
            </a:endParaRPr>
          </a:p>
        </p:txBody>
      </p:sp>
      <p:pic>
        <p:nvPicPr>
          <p:cNvPr id="287" name="Google Shape;287;p24"/>
          <p:cNvPicPr preferRelativeResize="0"/>
          <p:nvPr/>
        </p:nvPicPr>
        <p:blipFill>
          <a:blip r:embed="rId3">
            <a:alphaModFix/>
          </a:blip>
          <a:stretch>
            <a:fillRect/>
          </a:stretch>
        </p:blipFill>
        <p:spPr>
          <a:xfrm>
            <a:off x="5953775" y="629850"/>
            <a:ext cx="2846550" cy="2784650"/>
          </a:xfrm>
          <a:prstGeom prst="rect">
            <a:avLst/>
          </a:prstGeom>
          <a:noFill/>
          <a:ln>
            <a:noFill/>
          </a:ln>
          <a:effectLst>
            <a:outerShdw blurRad="57150" rotWithShape="0" algn="bl" dir="5400000" dist="19050">
              <a:srgbClr val="000000">
                <a:alpha val="50000"/>
              </a:srgbClr>
            </a:outerShdw>
            <a:reflection blurRad="0" dir="5400000" dist="38100" endA="0" endPos="30000" fadeDir="5400012" kx="0" rotWithShape="0" algn="bl" stA="20000" stPos="0" sy="-100000" ky="0"/>
          </a:effectLst>
        </p:spPr>
      </p:pic>
      <p:sp>
        <p:nvSpPr>
          <p:cNvPr id="288" name="Google Shape;288;p24"/>
          <p:cNvSpPr txBox="1"/>
          <p:nvPr/>
        </p:nvSpPr>
        <p:spPr>
          <a:xfrm>
            <a:off x="457975" y="32800"/>
            <a:ext cx="8229600" cy="36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375DA1"/>
                </a:solidFill>
                <a:latin typeface="Fira Sans"/>
                <a:ea typeface="Fira Sans"/>
                <a:cs typeface="Fira Sans"/>
                <a:sym typeface="Fira Sans"/>
              </a:rPr>
              <a:t>KPI 5</a:t>
            </a:r>
            <a:r>
              <a:rPr b="1" lang="en" sz="2000">
                <a:solidFill>
                  <a:schemeClr val="dk1"/>
                </a:solidFill>
                <a:latin typeface="Fira Sans"/>
                <a:ea typeface="Fira Sans"/>
                <a:cs typeface="Fira Sans"/>
                <a:sym typeface="Fira Sans"/>
              </a:rPr>
              <a:t> </a:t>
            </a:r>
            <a:r>
              <a:rPr lang="en" sz="2000">
                <a:solidFill>
                  <a:schemeClr val="dk1"/>
                </a:solidFill>
                <a:latin typeface="Fira Sans Medium"/>
                <a:ea typeface="Fira Sans Medium"/>
                <a:cs typeface="Fira Sans Medium"/>
                <a:sym typeface="Fira Sans Medium"/>
              </a:rPr>
              <a:t>Total Category Text  - As Expected</a:t>
            </a:r>
            <a:endParaRPr sz="2000">
              <a:solidFill>
                <a:schemeClr val="dk2"/>
              </a:solidFill>
              <a:latin typeface="Fira Sans Medium"/>
              <a:ea typeface="Fira Sans Medium"/>
              <a:cs typeface="Fira Sans Medium"/>
              <a:sym typeface="Fira Sans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Healthcare Infographics by Slidesgo">
  <a:themeElements>
    <a:clrScheme name="Simple Light">
      <a:dk1>
        <a:srgbClr val="000000"/>
      </a:dk1>
      <a:lt1>
        <a:srgbClr val="FFFFFF"/>
      </a:lt1>
      <a:dk2>
        <a:srgbClr val="1DABA8"/>
      </a:dk2>
      <a:lt2>
        <a:srgbClr val="5FCAAB"/>
      </a:lt2>
      <a:accent1>
        <a:srgbClr val="008F74"/>
      </a:accent1>
      <a:accent2>
        <a:srgbClr val="375DA1"/>
      </a:accent2>
      <a:accent3>
        <a:srgbClr val="1C7B83"/>
      </a:accent3>
      <a:accent4>
        <a:srgbClr val="115358"/>
      </a:accent4>
      <a:accent5>
        <a:srgbClr val="138C8A"/>
      </a:accent5>
      <a:accent6>
        <a:srgbClr val="1B8FAA"/>
      </a:accent6>
      <a:hlink>
        <a:srgbClr val="006D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